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971" r:id="rId1"/>
  </p:sldMasterIdLst>
  <p:notesMasterIdLst>
    <p:notesMasterId r:id="rId56"/>
  </p:notesMasterIdLst>
  <p:handoutMasterIdLst>
    <p:handoutMasterId r:id="rId57"/>
  </p:handoutMasterIdLst>
  <p:sldIdLst>
    <p:sldId id="318" r:id="rId2"/>
    <p:sldId id="324" r:id="rId3"/>
    <p:sldId id="354" r:id="rId4"/>
    <p:sldId id="356" r:id="rId5"/>
    <p:sldId id="353" r:id="rId6"/>
    <p:sldId id="347" r:id="rId7"/>
    <p:sldId id="357" r:id="rId8"/>
    <p:sldId id="355" r:id="rId9"/>
    <p:sldId id="358" r:id="rId10"/>
    <p:sldId id="348" r:id="rId11"/>
    <p:sldId id="323" r:id="rId12"/>
    <p:sldId id="391" r:id="rId13"/>
    <p:sldId id="336" r:id="rId14"/>
    <p:sldId id="325" r:id="rId15"/>
    <p:sldId id="311" r:id="rId16"/>
    <p:sldId id="326" r:id="rId17"/>
    <p:sldId id="359" r:id="rId18"/>
    <p:sldId id="316" r:id="rId19"/>
    <p:sldId id="361" r:id="rId20"/>
    <p:sldId id="317" r:id="rId21"/>
    <p:sldId id="299" r:id="rId22"/>
    <p:sldId id="372" r:id="rId23"/>
    <p:sldId id="366" r:id="rId24"/>
    <p:sldId id="367" r:id="rId25"/>
    <p:sldId id="368" r:id="rId26"/>
    <p:sldId id="370" r:id="rId27"/>
    <p:sldId id="369" r:id="rId28"/>
    <p:sldId id="371" r:id="rId29"/>
    <p:sldId id="362" r:id="rId30"/>
    <p:sldId id="365" r:id="rId31"/>
    <p:sldId id="364" r:id="rId32"/>
    <p:sldId id="281" r:id="rId33"/>
    <p:sldId id="373" r:id="rId34"/>
    <p:sldId id="374" r:id="rId35"/>
    <p:sldId id="375" r:id="rId36"/>
    <p:sldId id="283" r:id="rId37"/>
    <p:sldId id="376" r:id="rId38"/>
    <p:sldId id="330" r:id="rId39"/>
    <p:sldId id="377" r:id="rId40"/>
    <p:sldId id="309" r:id="rId41"/>
    <p:sldId id="378" r:id="rId42"/>
    <p:sldId id="263" r:id="rId43"/>
    <p:sldId id="339" r:id="rId44"/>
    <p:sldId id="379" r:id="rId45"/>
    <p:sldId id="380" r:id="rId46"/>
    <p:sldId id="381" r:id="rId47"/>
    <p:sldId id="382" r:id="rId48"/>
    <p:sldId id="383" r:id="rId49"/>
    <p:sldId id="384" r:id="rId50"/>
    <p:sldId id="385" r:id="rId51"/>
    <p:sldId id="394" r:id="rId52"/>
    <p:sldId id="387" r:id="rId53"/>
    <p:sldId id="395" r:id="rId54"/>
    <p:sldId id="390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0000"/>
    <a:srgbClr val="FFCC00"/>
    <a:srgbClr val="003300"/>
    <a:srgbClr val="006600"/>
    <a:srgbClr val="990000"/>
    <a:srgbClr val="660066"/>
    <a:srgbClr val="990099"/>
    <a:srgbClr val="FFFF66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86" autoAdjust="0"/>
    <p:restoredTop sz="95179" autoAdjust="0"/>
  </p:normalViewPr>
  <p:slideViewPr>
    <p:cSldViewPr snapToGrid="0">
      <p:cViewPr varScale="1">
        <p:scale>
          <a:sx n="76" d="100"/>
          <a:sy n="76" d="100"/>
        </p:scale>
        <p:origin x="120" y="306"/>
      </p:cViewPr>
      <p:guideLst/>
    </p:cSldViewPr>
  </p:slideViewPr>
  <p:outlineViewPr>
    <p:cViewPr>
      <p:scale>
        <a:sx n="33" d="100"/>
        <a:sy n="33" d="100"/>
      </p:scale>
      <p:origin x="0" y="-50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24"/>
    </p:cViewPr>
  </p:sorterViewPr>
  <p:notesViewPr>
    <p:cSldViewPr snapToGrid="0">
      <p:cViewPr varScale="1">
        <p:scale>
          <a:sx n="65" d="100"/>
          <a:sy n="65" d="100"/>
        </p:scale>
        <p:origin x="180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B270ED-B8FF-4AB7-BE4C-2829333A6A41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33D280-E8FA-425B-A685-8EF04C9772CA}">
      <dgm:prSet phldrT="[Text]"/>
      <dgm:spPr>
        <a:solidFill>
          <a:srgbClr val="FF9900"/>
        </a:solidFill>
      </dgm:spPr>
      <dgm:t>
        <a:bodyPr/>
        <a:lstStyle/>
        <a:p>
          <a:r>
            <a:rPr lang="en-US" dirty="0" smtClean="0">
              <a:latin typeface="Franklin Gothic Heavy" panose="020B0903020102020204" pitchFamily="34" charset="0"/>
            </a:rPr>
            <a:t>EXCHANGE</a:t>
          </a:r>
          <a:endParaRPr lang="en-US" dirty="0">
            <a:latin typeface="Franklin Gothic Heavy" panose="020B0903020102020204" pitchFamily="34" charset="0"/>
          </a:endParaRPr>
        </a:p>
      </dgm:t>
    </dgm:pt>
    <dgm:pt modelId="{391E3751-1C88-404A-89CA-1F118F8CA90B}" type="parTrans" cxnId="{75B9D5A8-A214-48C5-BA9D-D261977904B2}">
      <dgm:prSet/>
      <dgm:spPr/>
      <dgm:t>
        <a:bodyPr/>
        <a:lstStyle/>
        <a:p>
          <a:endParaRPr lang="en-US"/>
        </a:p>
      </dgm:t>
    </dgm:pt>
    <dgm:pt modelId="{4A263866-5518-4BB7-84D3-737A61507BAB}" type="sibTrans" cxnId="{75B9D5A8-A214-48C5-BA9D-D261977904B2}">
      <dgm:prSet/>
      <dgm:spPr/>
      <dgm:t>
        <a:bodyPr/>
        <a:lstStyle/>
        <a:p>
          <a:endParaRPr lang="en-US"/>
        </a:p>
      </dgm:t>
    </dgm:pt>
    <dgm:pt modelId="{BA77A0C5-6275-4A75-BE7A-E79AA0E2FFA1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>
              <a:latin typeface="Franklin Gothic Heavy" panose="020B0903020102020204" pitchFamily="34" charset="0"/>
            </a:rPr>
            <a:t>ALERT</a:t>
          </a:r>
          <a:endParaRPr lang="en-US" dirty="0">
            <a:latin typeface="Franklin Gothic Heavy" panose="020B0903020102020204" pitchFamily="34" charset="0"/>
          </a:endParaRPr>
        </a:p>
      </dgm:t>
    </dgm:pt>
    <dgm:pt modelId="{E6BB2084-D97E-4E91-9E62-F5F136806B3F}" type="parTrans" cxnId="{8985D79E-4625-4BB5-96AC-BC878DBED73E}">
      <dgm:prSet/>
      <dgm:spPr/>
      <dgm:t>
        <a:bodyPr/>
        <a:lstStyle/>
        <a:p>
          <a:endParaRPr lang="en-US"/>
        </a:p>
      </dgm:t>
    </dgm:pt>
    <dgm:pt modelId="{C19AB15D-F1A2-4543-949B-ADF32E140760}" type="sibTrans" cxnId="{8985D79E-4625-4BB5-96AC-BC878DBED73E}">
      <dgm:prSet/>
      <dgm:spPr/>
      <dgm:t>
        <a:bodyPr/>
        <a:lstStyle/>
        <a:p>
          <a:endParaRPr lang="en-US"/>
        </a:p>
      </dgm:t>
    </dgm:pt>
    <dgm:pt modelId="{35F0A4E4-9B12-4220-B42B-1813743BF4F4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>
              <a:latin typeface="Franklin Gothic Heavy" panose="020B0903020102020204" pitchFamily="34" charset="0"/>
            </a:rPr>
            <a:t>ANALYZE</a:t>
          </a:r>
          <a:endParaRPr lang="en-US" dirty="0">
            <a:latin typeface="Franklin Gothic Heavy" panose="020B0903020102020204" pitchFamily="34" charset="0"/>
          </a:endParaRPr>
        </a:p>
      </dgm:t>
    </dgm:pt>
    <dgm:pt modelId="{B84C5F20-0AC5-4FBA-A028-9F6C743D7967}" type="parTrans" cxnId="{A377CC83-E7AC-4A98-BAAF-0E3D15C9C36D}">
      <dgm:prSet/>
      <dgm:spPr/>
      <dgm:t>
        <a:bodyPr/>
        <a:lstStyle/>
        <a:p>
          <a:endParaRPr lang="en-US"/>
        </a:p>
      </dgm:t>
    </dgm:pt>
    <dgm:pt modelId="{299B0B92-BB41-4A66-8B01-3176C9B0C2A4}" type="sibTrans" cxnId="{A377CC83-E7AC-4A98-BAAF-0E3D15C9C36D}">
      <dgm:prSet/>
      <dgm:spPr/>
      <dgm:t>
        <a:bodyPr/>
        <a:lstStyle/>
        <a:p>
          <a:endParaRPr lang="en-US"/>
        </a:p>
      </dgm:t>
    </dgm:pt>
    <dgm:pt modelId="{502D8401-7FBB-4D41-9BA2-900F563CE392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>
              <a:latin typeface="Franklin Gothic Heavy" panose="020B0903020102020204" pitchFamily="34" charset="0"/>
            </a:rPr>
            <a:t>SEARCH</a:t>
          </a:r>
          <a:endParaRPr lang="en-US" dirty="0">
            <a:latin typeface="Franklin Gothic Heavy" panose="020B0903020102020204" pitchFamily="34" charset="0"/>
          </a:endParaRPr>
        </a:p>
      </dgm:t>
    </dgm:pt>
    <dgm:pt modelId="{D7ED948E-A202-480D-BE45-4A9613ABDE39}" type="parTrans" cxnId="{1AEFCB6F-436A-4497-9EEF-BFF9826FB0CC}">
      <dgm:prSet/>
      <dgm:spPr/>
      <dgm:t>
        <a:bodyPr/>
        <a:lstStyle/>
        <a:p>
          <a:endParaRPr lang="en-US"/>
        </a:p>
      </dgm:t>
    </dgm:pt>
    <dgm:pt modelId="{2B69EBE8-8114-4B15-825A-296BDF42BEEA}" type="sibTrans" cxnId="{1AEFCB6F-436A-4497-9EEF-BFF9826FB0CC}">
      <dgm:prSet/>
      <dgm:spPr/>
      <dgm:t>
        <a:bodyPr/>
        <a:lstStyle/>
        <a:p>
          <a:endParaRPr lang="en-US"/>
        </a:p>
      </dgm:t>
    </dgm:pt>
    <dgm:pt modelId="{59B4E220-1A65-4620-A254-74088499FA6F}" type="pres">
      <dgm:prSet presAssocID="{C6B270ED-B8FF-4AB7-BE4C-2829333A6A41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8EF84D-876E-4A6A-8FB0-C3F9A8BE8C2B}" type="pres">
      <dgm:prSet presAssocID="{C6B270ED-B8FF-4AB7-BE4C-2829333A6A41}" presName="comp1" presStyleCnt="0"/>
      <dgm:spPr/>
    </dgm:pt>
    <dgm:pt modelId="{F173D265-12DF-46AE-BBC4-6AA876F241D2}" type="pres">
      <dgm:prSet presAssocID="{C6B270ED-B8FF-4AB7-BE4C-2829333A6A41}" presName="circle1" presStyleLbl="node1" presStyleIdx="0" presStyleCnt="4"/>
      <dgm:spPr/>
      <dgm:t>
        <a:bodyPr/>
        <a:lstStyle/>
        <a:p>
          <a:endParaRPr lang="en-US"/>
        </a:p>
      </dgm:t>
    </dgm:pt>
    <dgm:pt modelId="{29E5C2ED-E09D-4670-B150-6C851DAE352E}" type="pres">
      <dgm:prSet presAssocID="{C6B270ED-B8FF-4AB7-BE4C-2829333A6A41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41DAF2-4AB6-41A1-A2D5-33AA57A1805C}" type="pres">
      <dgm:prSet presAssocID="{C6B270ED-B8FF-4AB7-BE4C-2829333A6A41}" presName="comp2" presStyleCnt="0"/>
      <dgm:spPr/>
    </dgm:pt>
    <dgm:pt modelId="{9933A931-E93D-4F2B-A85C-90B29925497D}" type="pres">
      <dgm:prSet presAssocID="{C6B270ED-B8FF-4AB7-BE4C-2829333A6A41}" presName="circle2" presStyleLbl="node1" presStyleIdx="1" presStyleCnt="4"/>
      <dgm:spPr/>
      <dgm:t>
        <a:bodyPr/>
        <a:lstStyle/>
        <a:p>
          <a:endParaRPr lang="en-US"/>
        </a:p>
      </dgm:t>
    </dgm:pt>
    <dgm:pt modelId="{FA75C2D0-6D46-488F-914C-72ECA0906A6C}" type="pres">
      <dgm:prSet presAssocID="{C6B270ED-B8FF-4AB7-BE4C-2829333A6A41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E9CF56-C6EC-45E3-A09D-0E865C5F576E}" type="pres">
      <dgm:prSet presAssocID="{C6B270ED-B8FF-4AB7-BE4C-2829333A6A41}" presName="comp3" presStyleCnt="0"/>
      <dgm:spPr/>
    </dgm:pt>
    <dgm:pt modelId="{5AC6AFC9-01F2-43CC-AEE6-2AAF052AB442}" type="pres">
      <dgm:prSet presAssocID="{C6B270ED-B8FF-4AB7-BE4C-2829333A6A41}" presName="circle3" presStyleLbl="node1" presStyleIdx="2" presStyleCnt="4"/>
      <dgm:spPr/>
      <dgm:t>
        <a:bodyPr/>
        <a:lstStyle/>
        <a:p>
          <a:endParaRPr lang="en-US"/>
        </a:p>
      </dgm:t>
    </dgm:pt>
    <dgm:pt modelId="{582F9000-CDE7-40A1-965A-8176E34680B5}" type="pres">
      <dgm:prSet presAssocID="{C6B270ED-B8FF-4AB7-BE4C-2829333A6A41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2654F2-550E-4A9A-B187-E33C2862DD0A}" type="pres">
      <dgm:prSet presAssocID="{C6B270ED-B8FF-4AB7-BE4C-2829333A6A41}" presName="comp4" presStyleCnt="0"/>
      <dgm:spPr/>
    </dgm:pt>
    <dgm:pt modelId="{571C51C2-5868-4E3B-86AF-E78FF828567A}" type="pres">
      <dgm:prSet presAssocID="{C6B270ED-B8FF-4AB7-BE4C-2829333A6A41}" presName="circle4" presStyleLbl="node1" presStyleIdx="3" presStyleCnt="4"/>
      <dgm:spPr/>
      <dgm:t>
        <a:bodyPr/>
        <a:lstStyle/>
        <a:p>
          <a:endParaRPr lang="en-US"/>
        </a:p>
      </dgm:t>
    </dgm:pt>
    <dgm:pt modelId="{36C318FE-7072-4458-A589-E43F6594E42C}" type="pres">
      <dgm:prSet presAssocID="{C6B270ED-B8FF-4AB7-BE4C-2829333A6A41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B6C7A6-6585-4E98-863E-0470DBCEE05A}" type="presOf" srcId="{BA77A0C5-6275-4A75-BE7A-E79AA0E2FFA1}" destId="{FA75C2D0-6D46-488F-914C-72ECA0906A6C}" srcOrd="1" destOrd="0" presId="urn:microsoft.com/office/officeart/2005/8/layout/venn2"/>
    <dgm:cxn modelId="{3D9B5222-3DE7-43DC-8982-BAFC8CF71B48}" type="presOf" srcId="{C6B270ED-B8FF-4AB7-BE4C-2829333A6A41}" destId="{59B4E220-1A65-4620-A254-74088499FA6F}" srcOrd="0" destOrd="0" presId="urn:microsoft.com/office/officeart/2005/8/layout/venn2"/>
    <dgm:cxn modelId="{C44174A8-DF13-47F1-A0DD-BBA4197582C4}" type="presOf" srcId="{7F33D280-E8FA-425B-A685-8EF04C9772CA}" destId="{F173D265-12DF-46AE-BBC4-6AA876F241D2}" srcOrd="0" destOrd="0" presId="urn:microsoft.com/office/officeart/2005/8/layout/venn2"/>
    <dgm:cxn modelId="{A377CC83-E7AC-4A98-BAAF-0E3D15C9C36D}" srcId="{C6B270ED-B8FF-4AB7-BE4C-2829333A6A41}" destId="{35F0A4E4-9B12-4220-B42B-1813743BF4F4}" srcOrd="2" destOrd="0" parTransId="{B84C5F20-0AC5-4FBA-A028-9F6C743D7967}" sibTransId="{299B0B92-BB41-4A66-8B01-3176C9B0C2A4}"/>
    <dgm:cxn modelId="{946D01F9-1941-405C-9859-1A758D8472DF}" type="presOf" srcId="{35F0A4E4-9B12-4220-B42B-1813743BF4F4}" destId="{582F9000-CDE7-40A1-965A-8176E34680B5}" srcOrd="1" destOrd="0" presId="urn:microsoft.com/office/officeart/2005/8/layout/venn2"/>
    <dgm:cxn modelId="{75B9D5A8-A214-48C5-BA9D-D261977904B2}" srcId="{C6B270ED-B8FF-4AB7-BE4C-2829333A6A41}" destId="{7F33D280-E8FA-425B-A685-8EF04C9772CA}" srcOrd="0" destOrd="0" parTransId="{391E3751-1C88-404A-89CA-1F118F8CA90B}" sibTransId="{4A263866-5518-4BB7-84D3-737A61507BAB}"/>
    <dgm:cxn modelId="{5F0D5071-1B51-4DCD-A183-E6A6365C6CF6}" type="presOf" srcId="{502D8401-7FBB-4D41-9BA2-900F563CE392}" destId="{571C51C2-5868-4E3B-86AF-E78FF828567A}" srcOrd="0" destOrd="0" presId="urn:microsoft.com/office/officeart/2005/8/layout/venn2"/>
    <dgm:cxn modelId="{73880949-B4B3-4ED2-B3D8-580371233E87}" type="presOf" srcId="{7F33D280-E8FA-425B-A685-8EF04C9772CA}" destId="{29E5C2ED-E09D-4670-B150-6C851DAE352E}" srcOrd="1" destOrd="0" presId="urn:microsoft.com/office/officeart/2005/8/layout/venn2"/>
    <dgm:cxn modelId="{1AEFCB6F-436A-4497-9EEF-BFF9826FB0CC}" srcId="{C6B270ED-B8FF-4AB7-BE4C-2829333A6A41}" destId="{502D8401-7FBB-4D41-9BA2-900F563CE392}" srcOrd="3" destOrd="0" parTransId="{D7ED948E-A202-480D-BE45-4A9613ABDE39}" sibTransId="{2B69EBE8-8114-4B15-825A-296BDF42BEEA}"/>
    <dgm:cxn modelId="{8985D79E-4625-4BB5-96AC-BC878DBED73E}" srcId="{C6B270ED-B8FF-4AB7-BE4C-2829333A6A41}" destId="{BA77A0C5-6275-4A75-BE7A-E79AA0E2FFA1}" srcOrd="1" destOrd="0" parTransId="{E6BB2084-D97E-4E91-9E62-F5F136806B3F}" sibTransId="{C19AB15D-F1A2-4543-949B-ADF32E140760}"/>
    <dgm:cxn modelId="{ABAB02FD-288E-4B16-917F-25A0A3DA2BC8}" type="presOf" srcId="{502D8401-7FBB-4D41-9BA2-900F563CE392}" destId="{36C318FE-7072-4458-A589-E43F6594E42C}" srcOrd="1" destOrd="0" presId="urn:microsoft.com/office/officeart/2005/8/layout/venn2"/>
    <dgm:cxn modelId="{D65E27F9-C323-4830-BFB4-970F585CEFAA}" type="presOf" srcId="{35F0A4E4-9B12-4220-B42B-1813743BF4F4}" destId="{5AC6AFC9-01F2-43CC-AEE6-2AAF052AB442}" srcOrd="0" destOrd="0" presId="urn:microsoft.com/office/officeart/2005/8/layout/venn2"/>
    <dgm:cxn modelId="{F39976E9-9E0A-4A46-BF25-355EB9819DA7}" type="presOf" srcId="{BA77A0C5-6275-4A75-BE7A-E79AA0E2FFA1}" destId="{9933A931-E93D-4F2B-A85C-90B29925497D}" srcOrd="0" destOrd="0" presId="urn:microsoft.com/office/officeart/2005/8/layout/venn2"/>
    <dgm:cxn modelId="{475C120A-BB00-4611-B278-B92C9DF2D37C}" type="presParOf" srcId="{59B4E220-1A65-4620-A254-74088499FA6F}" destId="{ED8EF84D-876E-4A6A-8FB0-C3F9A8BE8C2B}" srcOrd="0" destOrd="0" presId="urn:microsoft.com/office/officeart/2005/8/layout/venn2"/>
    <dgm:cxn modelId="{DDA9FC08-235B-4100-9669-86FC6E9FC48D}" type="presParOf" srcId="{ED8EF84D-876E-4A6A-8FB0-C3F9A8BE8C2B}" destId="{F173D265-12DF-46AE-BBC4-6AA876F241D2}" srcOrd="0" destOrd="0" presId="urn:microsoft.com/office/officeart/2005/8/layout/venn2"/>
    <dgm:cxn modelId="{582F2189-BBC0-4F00-AD48-ECBEC50B7F2A}" type="presParOf" srcId="{ED8EF84D-876E-4A6A-8FB0-C3F9A8BE8C2B}" destId="{29E5C2ED-E09D-4670-B150-6C851DAE352E}" srcOrd="1" destOrd="0" presId="urn:microsoft.com/office/officeart/2005/8/layout/venn2"/>
    <dgm:cxn modelId="{E8DDCD95-AE24-4FA7-80D4-E8CA56E92637}" type="presParOf" srcId="{59B4E220-1A65-4620-A254-74088499FA6F}" destId="{B541DAF2-4AB6-41A1-A2D5-33AA57A1805C}" srcOrd="1" destOrd="0" presId="urn:microsoft.com/office/officeart/2005/8/layout/venn2"/>
    <dgm:cxn modelId="{9FB3AFB9-473C-425F-B0B4-10F460D6A3C3}" type="presParOf" srcId="{B541DAF2-4AB6-41A1-A2D5-33AA57A1805C}" destId="{9933A931-E93D-4F2B-A85C-90B29925497D}" srcOrd="0" destOrd="0" presId="urn:microsoft.com/office/officeart/2005/8/layout/venn2"/>
    <dgm:cxn modelId="{AF690879-91CD-4E96-9FE1-65373D5C4AB8}" type="presParOf" srcId="{B541DAF2-4AB6-41A1-A2D5-33AA57A1805C}" destId="{FA75C2D0-6D46-488F-914C-72ECA0906A6C}" srcOrd="1" destOrd="0" presId="urn:microsoft.com/office/officeart/2005/8/layout/venn2"/>
    <dgm:cxn modelId="{43E29E00-C7E5-4B11-A12D-2155841AA3DE}" type="presParOf" srcId="{59B4E220-1A65-4620-A254-74088499FA6F}" destId="{4CE9CF56-C6EC-45E3-A09D-0E865C5F576E}" srcOrd="2" destOrd="0" presId="urn:microsoft.com/office/officeart/2005/8/layout/venn2"/>
    <dgm:cxn modelId="{1F72B9B6-FFD9-4D64-AC0E-2C66AE14B0D0}" type="presParOf" srcId="{4CE9CF56-C6EC-45E3-A09D-0E865C5F576E}" destId="{5AC6AFC9-01F2-43CC-AEE6-2AAF052AB442}" srcOrd="0" destOrd="0" presId="urn:microsoft.com/office/officeart/2005/8/layout/venn2"/>
    <dgm:cxn modelId="{780F377A-B402-4AF7-BBE1-2ABF0DD87386}" type="presParOf" srcId="{4CE9CF56-C6EC-45E3-A09D-0E865C5F576E}" destId="{582F9000-CDE7-40A1-965A-8176E34680B5}" srcOrd="1" destOrd="0" presId="urn:microsoft.com/office/officeart/2005/8/layout/venn2"/>
    <dgm:cxn modelId="{36369BE4-CC04-4D78-AB6D-43AACDF04195}" type="presParOf" srcId="{59B4E220-1A65-4620-A254-74088499FA6F}" destId="{CE2654F2-550E-4A9A-B187-E33C2862DD0A}" srcOrd="3" destOrd="0" presId="urn:microsoft.com/office/officeart/2005/8/layout/venn2"/>
    <dgm:cxn modelId="{30B5D312-2224-401C-ABD8-2C7C5A35696E}" type="presParOf" srcId="{CE2654F2-550E-4A9A-B187-E33C2862DD0A}" destId="{571C51C2-5868-4E3B-86AF-E78FF828567A}" srcOrd="0" destOrd="0" presId="urn:microsoft.com/office/officeart/2005/8/layout/venn2"/>
    <dgm:cxn modelId="{C17DBE67-ECF9-4CCB-BE05-AEE729AD5EDD}" type="presParOf" srcId="{CE2654F2-550E-4A9A-B187-E33C2862DD0A}" destId="{36C318FE-7072-4458-A589-E43F6594E42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AA4456-F409-46DF-B5C3-7019E5219063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A72BE1-B615-466D-91B2-0F9CC70328B3}">
      <dgm:prSet phldrT="[Text]"/>
      <dgm:spPr>
        <a:solidFill>
          <a:schemeClr val="tx1">
            <a:alpha val="90000"/>
          </a:schemeClr>
        </a:solidFill>
        <a:ln>
          <a:noFill/>
        </a:ln>
      </dgm:spPr>
      <dgm:t>
        <a:bodyPr/>
        <a:lstStyle/>
        <a:p>
          <a:pPr algn="ctr"/>
          <a:r>
            <a:rPr lang="en-US" b="0" dirty="0">
              <a:solidFill>
                <a:schemeClr val="accent1">
                  <a:lumMod val="50000"/>
                </a:schemeClr>
              </a:solidFill>
              <a:latin typeface="Franklin Gothic Heavy" panose="020B0903020102020204" pitchFamily="34" charset="0"/>
            </a:rPr>
            <a:t>STRATEGIC</a:t>
          </a:r>
        </a:p>
      </dgm:t>
    </dgm:pt>
    <dgm:pt modelId="{1BFE028F-9F3C-4ACF-BDAD-6677B445557A}" type="parTrans" cxnId="{1329BDCA-C34C-48AE-B684-9BC362688A75}">
      <dgm:prSet/>
      <dgm:spPr/>
      <dgm:t>
        <a:bodyPr/>
        <a:lstStyle/>
        <a:p>
          <a:pPr algn="ctr"/>
          <a:endParaRPr lang="en-US"/>
        </a:p>
      </dgm:t>
    </dgm:pt>
    <dgm:pt modelId="{6D8AC878-C4F6-4F37-8AB4-8C8DF07E7C17}" type="sibTrans" cxnId="{1329BDCA-C34C-48AE-B684-9BC362688A75}">
      <dgm:prSet/>
      <dgm:spPr/>
      <dgm:t>
        <a:bodyPr/>
        <a:lstStyle/>
        <a:p>
          <a:pPr algn="ctr"/>
          <a:endParaRPr lang="en-US"/>
        </a:p>
      </dgm:t>
    </dgm:pt>
    <dgm:pt modelId="{059A8E7C-5106-4E74-AB56-8F83CDC75D8E}">
      <dgm:prSet phldrT="[Text]"/>
      <dgm:spPr>
        <a:solidFill>
          <a:schemeClr val="tx1">
            <a:alpha val="90000"/>
          </a:schemeClr>
        </a:solidFill>
        <a:ln>
          <a:noFill/>
        </a:ln>
      </dgm:spPr>
      <dgm:t>
        <a:bodyPr/>
        <a:lstStyle/>
        <a:p>
          <a:pPr algn="ctr"/>
          <a:r>
            <a:rPr lang="en-US" b="0" dirty="0">
              <a:solidFill>
                <a:schemeClr val="accent1">
                  <a:lumMod val="50000"/>
                </a:schemeClr>
              </a:solidFill>
              <a:latin typeface="Franklin Gothic Heavy" panose="020B0903020102020204" pitchFamily="34" charset="0"/>
            </a:rPr>
            <a:t>TACTICAL</a:t>
          </a:r>
        </a:p>
      </dgm:t>
    </dgm:pt>
    <dgm:pt modelId="{D07580C9-3854-461B-B2C1-FA89FE56A791}" type="parTrans" cxnId="{C1060E1D-7AA4-4122-AC4A-39AE7A8CAE3C}">
      <dgm:prSet/>
      <dgm:spPr/>
      <dgm:t>
        <a:bodyPr/>
        <a:lstStyle/>
        <a:p>
          <a:pPr algn="ctr"/>
          <a:endParaRPr lang="en-US"/>
        </a:p>
      </dgm:t>
    </dgm:pt>
    <dgm:pt modelId="{CB8187D7-74E6-4F79-AAD2-D7AD9DFDAA27}" type="sibTrans" cxnId="{C1060E1D-7AA4-4122-AC4A-39AE7A8CAE3C}">
      <dgm:prSet/>
      <dgm:spPr/>
      <dgm:t>
        <a:bodyPr/>
        <a:lstStyle/>
        <a:p>
          <a:pPr algn="ctr"/>
          <a:endParaRPr lang="en-US"/>
        </a:p>
      </dgm:t>
    </dgm:pt>
    <dgm:pt modelId="{1D9CA568-B9E0-43FA-BD0F-0E52397AE7C5}">
      <dgm:prSet phldrT="[Text]"/>
      <dgm:spPr>
        <a:ln>
          <a:noFill/>
        </a:ln>
      </dgm:spPr>
      <dgm:t>
        <a:bodyPr/>
        <a:lstStyle/>
        <a:p>
          <a:pPr algn="ctr"/>
          <a:r>
            <a:rPr lang="en-US" b="0" dirty="0">
              <a:solidFill>
                <a:schemeClr val="accent1">
                  <a:lumMod val="50000"/>
                </a:schemeClr>
              </a:solidFill>
              <a:latin typeface="Franklin Gothic Heavy" panose="020B0903020102020204" pitchFamily="34" charset="0"/>
            </a:rPr>
            <a:t>OPERATIONAL</a:t>
          </a:r>
        </a:p>
      </dgm:t>
    </dgm:pt>
    <dgm:pt modelId="{F8733BC9-C4B8-49D1-A216-6E4CD045E171}" type="parTrans" cxnId="{AAE6B5EE-1089-4C19-BC77-8573B2C725CA}">
      <dgm:prSet/>
      <dgm:spPr/>
      <dgm:t>
        <a:bodyPr/>
        <a:lstStyle/>
        <a:p>
          <a:pPr algn="ctr"/>
          <a:endParaRPr lang="en-US"/>
        </a:p>
      </dgm:t>
    </dgm:pt>
    <dgm:pt modelId="{84295A4A-50F6-4C82-9EA5-66C9991C36E6}" type="sibTrans" cxnId="{AAE6B5EE-1089-4C19-BC77-8573B2C725CA}">
      <dgm:prSet/>
      <dgm:spPr/>
      <dgm:t>
        <a:bodyPr/>
        <a:lstStyle/>
        <a:p>
          <a:pPr algn="ctr"/>
          <a:endParaRPr lang="en-US"/>
        </a:p>
      </dgm:t>
    </dgm:pt>
    <dgm:pt modelId="{105A99C5-9576-4910-A758-30E4A2B675BE}" type="pres">
      <dgm:prSet presAssocID="{D3AA4456-F409-46DF-B5C3-7019E5219063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EF1194E9-2300-40EC-A6CE-66DE0C6D4A8B}" type="pres">
      <dgm:prSet presAssocID="{1D9CA568-B9E0-43FA-BD0F-0E52397AE7C5}" presName="Accent3" presStyleCnt="0"/>
      <dgm:spPr/>
    </dgm:pt>
    <dgm:pt modelId="{6A84A761-888F-4E1D-819C-C3707D9AE6BF}" type="pres">
      <dgm:prSet presAssocID="{1D9CA568-B9E0-43FA-BD0F-0E52397AE7C5}" presName="Accent" presStyleLbl="node1" presStyleIdx="0" presStyleCnt="3"/>
      <dgm:spPr>
        <a:solidFill>
          <a:srgbClr val="C00000"/>
        </a:solidFill>
        <a:ln>
          <a:noFill/>
        </a:ln>
      </dgm:spPr>
    </dgm:pt>
    <dgm:pt modelId="{DCB9335A-9A4F-4048-8F6B-A22F99E7607B}" type="pres">
      <dgm:prSet presAssocID="{1D9CA568-B9E0-43FA-BD0F-0E52397AE7C5}" presName="ParentBackground3" presStyleCnt="0"/>
      <dgm:spPr/>
    </dgm:pt>
    <dgm:pt modelId="{B9CC4E05-3E1D-4106-863D-59EA4F52FB9A}" type="pres">
      <dgm:prSet presAssocID="{1D9CA568-B9E0-43FA-BD0F-0E52397AE7C5}" presName="ParentBackground" presStyleLbl="fgAcc1" presStyleIdx="0" presStyleCnt="3"/>
      <dgm:spPr/>
      <dgm:t>
        <a:bodyPr/>
        <a:lstStyle/>
        <a:p>
          <a:endParaRPr lang="en-US"/>
        </a:p>
      </dgm:t>
    </dgm:pt>
    <dgm:pt modelId="{727F2FA2-055A-4DD3-9369-4B607D05E1B0}" type="pres">
      <dgm:prSet presAssocID="{1D9CA568-B9E0-43FA-BD0F-0E52397AE7C5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64A835-1281-4BAA-864B-89EB217F5C19}" type="pres">
      <dgm:prSet presAssocID="{059A8E7C-5106-4E74-AB56-8F83CDC75D8E}" presName="Accent2" presStyleCnt="0"/>
      <dgm:spPr/>
    </dgm:pt>
    <dgm:pt modelId="{DD8AEE24-E19D-4E6B-9E4F-A0314C10A2D7}" type="pres">
      <dgm:prSet presAssocID="{059A8E7C-5106-4E74-AB56-8F83CDC75D8E}" presName="Accent" presStyleLbl="node1" presStyleIdx="1" presStyleCnt="3"/>
      <dgm:spPr>
        <a:solidFill>
          <a:srgbClr val="92D050"/>
        </a:solidFill>
        <a:ln>
          <a:noFill/>
        </a:ln>
      </dgm:spPr>
    </dgm:pt>
    <dgm:pt modelId="{28356252-B713-47F9-9591-E60A5E1E792A}" type="pres">
      <dgm:prSet presAssocID="{059A8E7C-5106-4E74-AB56-8F83CDC75D8E}" presName="ParentBackground2" presStyleCnt="0"/>
      <dgm:spPr/>
    </dgm:pt>
    <dgm:pt modelId="{EB943162-B284-4FC3-B89F-E606127FF96E}" type="pres">
      <dgm:prSet presAssocID="{059A8E7C-5106-4E74-AB56-8F83CDC75D8E}" presName="ParentBackground" presStyleLbl="fgAcc1" presStyleIdx="1" presStyleCnt="3"/>
      <dgm:spPr/>
      <dgm:t>
        <a:bodyPr/>
        <a:lstStyle/>
        <a:p>
          <a:endParaRPr lang="en-US"/>
        </a:p>
      </dgm:t>
    </dgm:pt>
    <dgm:pt modelId="{D3A22F3F-FE67-4C49-8DF6-150B573B9C67}" type="pres">
      <dgm:prSet presAssocID="{059A8E7C-5106-4E74-AB56-8F83CDC75D8E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671942-860A-4385-B680-D38CF420B676}" type="pres">
      <dgm:prSet presAssocID="{E3A72BE1-B615-466D-91B2-0F9CC70328B3}" presName="Accent1" presStyleCnt="0"/>
      <dgm:spPr/>
    </dgm:pt>
    <dgm:pt modelId="{077F2E5F-281F-423B-AD07-E3BB3A3BF06C}" type="pres">
      <dgm:prSet presAssocID="{E3A72BE1-B615-466D-91B2-0F9CC70328B3}" presName="Accent" presStyleLbl="node1" presStyleIdx="2" presStyleCnt="3"/>
      <dgm:spPr>
        <a:solidFill>
          <a:srgbClr val="0070C0"/>
        </a:solidFill>
        <a:ln>
          <a:noFill/>
        </a:ln>
      </dgm:spPr>
    </dgm:pt>
    <dgm:pt modelId="{90F58DCB-682D-4BAB-8437-5696AA22139B}" type="pres">
      <dgm:prSet presAssocID="{E3A72BE1-B615-466D-91B2-0F9CC70328B3}" presName="ParentBackground1" presStyleCnt="0"/>
      <dgm:spPr/>
    </dgm:pt>
    <dgm:pt modelId="{02C52AC0-A431-4693-86C7-B8FF32FE08A1}" type="pres">
      <dgm:prSet presAssocID="{E3A72BE1-B615-466D-91B2-0F9CC70328B3}" presName="ParentBackground" presStyleLbl="fgAcc1" presStyleIdx="2" presStyleCnt="3"/>
      <dgm:spPr/>
      <dgm:t>
        <a:bodyPr/>
        <a:lstStyle/>
        <a:p>
          <a:endParaRPr lang="en-US"/>
        </a:p>
      </dgm:t>
    </dgm:pt>
    <dgm:pt modelId="{1BC5959D-8855-4D77-ACD3-F1BACE7FFD10}" type="pres">
      <dgm:prSet presAssocID="{E3A72BE1-B615-466D-91B2-0F9CC70328B3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D2E9DC-67A7-496E-A722-F6B05ABA495A}" type="presOf" srcId="{E3A72BE1-B615-466D-91B2-0F9CC70328B3}" destId="{1BC5959D-8855-4D77-ACD3-F1BACE7FFD10}" srcOrd="1" destOrd="0" presId="urn:microsoft.com/office/officeart/2011/layout/CircleProcess"/>
    <dgm:cxn modelId="{1329BDCA-C34C-48AE-B684-9BC362688A75}" srcId="{D3AA4456-F409-46DF-B5C3-7019E5219063}" destId="{E3A72BE1-B615-466D-91B2-0F9CC70328B3}" srcOrd="0" destOrd="0" parTransId="{1BFE028F-9F3C-4ACF-BDAD-6677B445557A}" sibTransId="{6D8AC878-C4F6-4F37-8AB4-8C8DF07E7C17}"/>
    <dgm:cxn modelId="{F004BE43-EB38-49DC-8BB7-36436B0BE8B5}" type="presOf" srcId="{059A8E7C-5106-4E74-AB56-8F83CDC75D8E}" destId="{D3A22F3F-FE67-4C49-8DF6-150B573B9C67}" srcOrd="1" destOrd="0" presId="urn:microsoft.com/office/officeart/2011/layout/CircleProcess"/>
    <dgm:cxn modelId="{7B998B9F-F157-481B-8FAE-0F9CFE2E56CF}" type="presOf" srcId="{D3AA4456-F409-46DF-B5C3-7019E5219063}" destId="{105A99C5-9576-4910-A758-30E4A2B675BE}" srcOrd="0" destOrd="0" presId="urn:microsoft.com/office/officeart/2011/layout/CircleProcess"/>
    <dgm:cxn modelId="{3D043684-B8FE-4740-9454-26647FC6FFF5}" type="presOf" srcId="{1D9CA568-B9E0-43FA-BD0F-0E52397AE7C5}" destId="{B9CC4E05-3E1D-4106-863D-59EA4F52FB9A}" srcOrd="0" destOrd="0" presId="urn:microsoft.com/office/officeart/2011/layout/CircleProcess"/>
    <dgm:cxn modelId="{6EB3B1F6-4FB6-486E-AD16-4D0766EC3FF1}" type="presOf" srcId="{1D9CA568-B9E0-43FA-BD0F-0E52397AE7C5}" destId="{727F2FA2-055A-4DD3-9369-4B607D05E1B0}" srcOrd="1" destOrd="0" presId="urn:microsoft.com/office/officeart/2011/layout/CircleProcess"/>
    <dgm:cxn modelId="{C1060E1D-7AA4-4122-AC4A-39AE7A8CAE3C}" srcId="{D3AA4456-F409-46DF-B5C3-7019E5219063}" destId="{059A8E7C-5106-4E74-AB56-8F83CDC75D8E}" srcOrd="1" destOrd="0" parTransId="{D07580C9-3854-461B-B2C1-FA89FE56A791}" sibTransId="{CB8187D7-74E6-4F79-AAD2-D7AD9DFDAA27}"/>
    <dgm:cxn modelId="{C24910CD-E003-44B8-A810-D915F77A585F}" type="presOf" srcId="{E3A72BE1-B615-466D-91B2-0F9CC70328B3}" destId="{02C52AC0-A431-4693-86C7-B8FF32FE08A1}" srcOrd="0" destOrd="0" presId="urn:microsoft.com/office/officeart/2011/layout/CircleProcess"/>
    <dgm:cxn modelId="{AAE6B5EE-1089-4C19-BC77-8573B2C725CA}" srcId="{D3AA4456-F409-46DF-B5C3-7019E5219063}" destId="{1D9CA568-B9E0-43FA-BD0F-0E52397AE7C5}" srcOrd="2" destOrd="0" parTransId="{F8733BC9-C4B8-49D1-A216-6E4CD045E171}" sibTransId="{84295A4A-50F6-4C82-9EA5-66C9991C36E6}"/>
    <dgm:cxn modelId="{0FDB7A2E-0E10-4972-9360-6A5DC8BEB426}" type="presOf" srcId="{059A8E7C-5106-4E74-AB56-8F83CDC75D8E}" destId="{EB943162-B284-4FC3-B89F-E606127FF96E}" srcOrd="0" destOrd="0" presId="urn:microsoft.com/office/officeart/2011/layout/CircleProcess"/>
    <dgm:cxn modelId="{CA826000-D84A-4D6C-9EE7-5F0FEBCA615E}" type="presParOf" srcId="{105A99C5-9576-4910-A758-30E4A2B675BE}" destId="{EF1194E9-2300-40EC-A6CE-66DE0C6D4A8B}" srcOrd="0" destOrd="0" presId="urn:microsoft.com/office/officeart/2011/layout/CircleProcess"/>
    <dgm:cxn modelId="{0DB5CE4E-F0DF-485D-8264-B321BEDAC02F}" type="presParOf" srcId="{EF1194E9-2300-40EC-A6CE-66DE0C6D4A8B}" destId="{6A84A761-888F-4E1D-819C-C3707D9AE6BF}" srcOrd="0" destOrd="0" presId="urn:microsoft.com/office/officeart/2011/layout/CircleProcess"/>
    <dgm:cxn modelId="{C0CF254D-3CC1-4D6D-8ECC-186914DDB338}" type="presParOf" srcId="{105A99C5-9576-4910-A758-30E4A2B675BE}" destId="{DCB9335A-9A4F-4048-8F6B-A22F99E7607B}" srcOrd="1" destOrd="0" presId="urn:microsoft.com/office/officeart/2011/layout/CircleProcess"/>
    <dgm:cxn modelId="{90316492-CCBD-49D9-AF72-97722DBC16FA}" type="presParOf" srcId="{DCB9335A-9A4F-4048-8F6B-A22F99E7607B}" destId="{B9CC4E05-3E1D-4106-863D-59EA4F52FB9A}" srcOrd="0" destOrd="0" presId="urn:microsoft.com/office/officeart/2011/layout/CircleProcess"/>
    <dgm:cxn modelId="{655835B2-F62F-4E6E-AED1-095B1B0C32F2}" type="presParOf" srcId="{105A99C5-9576-4910-A758-30E4A2B675BE}" destId="{727F2FA2-055A-4DD3-9369-4B607D05E1B0}" srcOrd="2" destOrd="0" presId="urn:microsoft.com/office/officeart/2011/layout/CircleProcess"/>
    <dgm:cxn modelId="{548C87D1-5FA8-4CAF-BC89-A320F72B2973}" type="presParOf" srcId="{105A99C5-9576-4910-A758-30E4A2B675BE}" destId="{2364A835-1281-4BAA-864B-89EB217F5C19}" srcOrd="3" destOrd="0" presId="urn:microsoft.com/office/officeart/2011/layout/CircleProcess"/>
    <dgm:cxn modelId="{08C65B4F-067C-4AF4-80E7-CD12008B914F}" type="presParOf" srcId="{2364A835-1281-4BAA-864B-89EB217F5C19}" destId="{DD8AEE24-E19D-4E6B-9E4F-A0314C10A2D7}" srcOrd="0" destOrd="0" presId="urn:microsoft.com/office/officeart/2011/layout/CircleProcess"/>
    <dgm:cxn modelId="{D52EE67E-D0CB-45A5-98C7-DD4E6C46C87C}" type="presParOf" srcId="{105A99C5-9576-4910-A758-30E4A2B675BE}" destId="{28356252-B713-47F9-9591-E60A5E1E792A}" srcOrd="4" destOrd="0" presId="urn:microsoft.com/office/officeart/2011/layout/CircleProcess"/>
    <dgm:cxn modelId="{1461B7AA-643B-444D-83B1-39F58EA5FB25}" type="presParOf" srcId="{28356252-B713-47F9-9591-E60A5E1E792A}" destId="{EB943162-B284-4FC3-B89F-E606127FF96E}" srcOrd="0" destOrd="0" presId="urn:microsoft.com/office/officeart/2011/layout/CircleProcess"/>
    <dgm:cxn modelId="{D651979F-96EA-49AC-84B9-D5B8A9136A19}" type="presParOf" srcId="{105A99C5-9576-4910-A758-30E4A2B675BE}" destId="{D3A22F3F-FE67-4C49-8DF6-150B573B9C67}" srcOrd="5" destOrd="0" presId="urn:microsoft.com/office/officeart/2011/layout/CircleProcess"/>
    <dgm:cxn modelId="{AF36F295-89B5-4FF7-9567-C235E439D7B3}" type="presParOf" srcId="{105A99C5-9576-4910-A758-30E4A2B675BE}" destId="{1C671942-860A-4385-B680-D38CF420B676}" srcOrd="6" destOrd="0" presId="urn:microsoft.com/office/officeart/2011/layout/CircleProcess"/>
    <dgm:cxn modelId="{2BF339A3-95E3-42AE-8F3D-85BA432133D2}" type="presParOf" srcId="{1C671942-860A-4385-B680-D38CF420B676}" destId="{077F2E5F-281F-423B-AD07-E3BB3A3BF06C}" srcOrd="0" destOrd="0" presId="urn:microsoft.com/office/officeart/2011/layout/CircleProcess"/>
    <dgm:cxn modelId="{337BA002-0375-4D66-8CD2-70EAAFCC5B7D}" type="presParOf" srcId="{105A99C5-9576-4910-A758-30E4A2B675BE}" destId="{90F58DCB-682D-4BAB-8437-5696AA22139B}" srcOrd="7" destOrd="0" presId="urn:microsoft.com/office/officeart/2011/layout/CircleProcess"/>
    <dgm:cxn modelId="{FFA6D0F8-C4E2-438F-95FF-F0D29FEDC400}" type="presParOf" srcId="{90F58DCB-682D-4BAB-8437-5696AA22139B}" destId="{02C52AC0-A431-4693-86C7-B8FF32FE08A1}" srcOrd="0" destOrd="0" presId="urn:microsoft.com/office/officeart/2011/layout/CircleProcess"/>
    <dgm:cxn modelId="{74DA212D-41FA-41EE-9E56-005F3207A79D}" type="presParOf" srcId="{105A99C5-9576-4910-A758-30E4A2B675BE}" destId="{1BC5959D-8855-4D77-ACD3-F1BACE7FFD10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73D265-12DF-46AE-BBC4-6AA876F241D2}">
      <dsp:nvSpPr>
        <dsp:cNvPr id="0" name=""/>
        <dsp:cNvSpPr/>
      </dsp:nvSpPr>
      <dsp:spPr>
        <a:xfrm>
          <a:off x="1389990" y="0"/>
          <a:ext cx="4317029" cy="4317029"/>
        </a:xfrm>
        <a:prstGeom prst="ellipse">
          <a:avLst/>
        </a:prstGeom>
        <a:solidFill>
          <a:srgbClr val="FF99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Franklin Gothic Heavy" panose="020B0903020102020204" pitchFamily="34" charset="0"/>
            </a:rPr>
            <a:t>EXCHANGE</a:t>
          </a:r>
          <a:endParaRPr lang="en-US" sz="1500" kern="1200" dirty="0">
            <a:latin typeface="Franklin Gothic Heavy" panose="020B0903020102020204" pitchFamily="34" charset="0"/>
          </a:endParaRPr>
        </a:p>
      </dsp:txBody>
      <dsp:txXfrm>
        <a:off x="2944984" y="215851"/>
        <a:ext cx="1207041" cy="647554"/>
      </dsp:txXfrm>
    </dsp:sp>
    <dsp:sp modelId="{9933A931-E93D-4F2B-A85C-90B29925497D}">
      <dsp:nvSpPr>
        <dsp:cNvPr id="0" name=""/>
        <dsp:cNvSpPr/>
      </dsp:nvSpPr>
      <dsp:spPr>
        <a:xfrm>
          <a:off x="1821693" y="863405"/>
          <a:ext cx="3453623" cy="3453623"/>
        </a:xfrm>
        <a:prstGeom prst="ellipse">
          <a:avLst/>
        </a:prstGeom>
        <a:solidFill>
          <a:srgbClr val="92D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Franklin Gothic Heavy" panose="020B0903020102020204" pitchFamily="34" charset="0"/>
            </a:rPr>
            <a:t>ALERT</a:t>
          </a:r>
          <a:endParaRPr lang="en-US" sz="1500" kern="1200" dirty="0">
            <a:latin typeface="Franklin Gothic Heavy" panose="020B0903020102020204" pitchFamily="34" charset="0"/>
          </a:endParaRPr>
        </a:p>
      </dsp:txBody>
      <dsp:txXfrm>
        <a:off x="2944984" y="1070623"/>
        <a:ext cx="1207041" cy="621652"/>
      </dsp:txXfrm>
    </dsp:sp>
    <dsp:sp modelId="{5AC6AFC9-01F2-43CC-AEE6-2AAF052AB442}">
      <dsp:nvSpPr>
        <dsp:cNvPr id="0" name=""/>
        <dsp:cNvSpPr/>
      </dsp:nvSpPr>
      <dsp:spPr>
        <a:xfrm>
          <a:off x="2253396" y="1726811"/>
          <a:ext cx="2590217" cy="2590217"/>
        </a:xfrm>
        <a:prstGeom prst="ellipse">
          <a:avLst/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Franklin Gothic Heavy" panose="020B0903020102020204" pitchFamily="34" charset="0"/>
            </a:rPr>
            <a:t>ANALYZE</a:t>
          </a:r>
          <a:endParaRPr lang="en-US" sz="1500" kern="1200" dirty="0">
            <a:latin typeface="Franklin Gothic Heavy" panose="020B0903020102020204" pitchFamily="34" charset="0"/>
          </a:endParaRPr>
        </a:p>
      </dsp:txBody>
      <dsp:txXfrm>
        <a:off x="2944984" y="1921077"/>
        <a:ext cx="1207041" cy="582798"/>
      </dsp:txXfrm>
    </dsp:sp>
    <dsp:sp modelId="{571C51C2-5868-4E3B-86AF-E78FF828567A}">
      <dsp:nvSpPr>
        <dsp:cNvPr id="0" name=""/>
        <dsp:cNvSpPr/>
      </dsp:nvSpPr>
      <dsp:spPr>
        <a:xfrm>
          <a:off x="2685099" y="2590217"/>
          <a:ext cx="1726811" cy="1726811"/>
        </a:xfrm>
        <a:prstGeom prst="ellipse">
          <a:avLst/>
        </a:prstGeom>
        <a:solidFill>
          <a:srgbClr val="0070C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Franklin Gothic Heavy" panose="020B0903020102020204" pitchFamily="34" charset="0"/>
            </a:rPr>
            <a:t>SEARCH</a:t>
          </a:r>
          <a:endParaRPr lang="en-US" sz="1500" kern="1200" dirty="0">
            <a:latin typeface="Franklin Gothic Heavy" panose="020B0903020102020204" pitchFamily="34" charset="0"/>
          </a:endParaRPr>
        </a:p>
      </dsp:txBody>
      <dsp:txXfrm>
        <a:off x="2937984" y="3021920"/>
        <a:ext cx="1221040" cy="8634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B6DA2-4BF9-46E3-8AA9-40B7081D6267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C1B65-7802-47D8-8D00-835861340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84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BDA34-6D99-43B8-AF8C-4AFF66A3FF71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F0B97-C8B3-4A35-9886-2386709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07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F0B97-C8B3-4A35-9886-2386709D47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75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F0B97-C8B3-4A35-9886-2386709D475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94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770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047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55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1480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12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674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473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744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224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743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378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063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106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092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230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642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9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816950" y="0"/>
            <a:ext cx="685800" cy="1143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31678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1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0081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85" r:id="rId14"/>
    <p:sldLayoutId id="2147483986" r:id="rId15"/>
    <p:sldLayoutId id="2147483987" r:id="rId16"/>
    <p:sldLayoutId id="2147483988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mailto:kristi.waits@vermont.gov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9591" y="3028218"/>
            <a:ext cx="8352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92D050"/>
                </a:solidFill>
              </a:rPr>
              <a:t>2017 VJISS SUMMIT:</a:t>
            </a:r>
          </a:p>
          <a:p>
            <a:r>
              <a:rPr lang="en-US" sz="3600" b="1" dirty="0">
                <a:solidFill>
                  <a:srgbClr val="92D050"/>
                </a:solidFill>
              </a:rPr>
              <a:t>MAKING VJISS WORK FOR YOU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39591" y="4814185"/>
            <a:ext cx="67689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February 7, 2017</a:t>
            </a:r>
          </a:p>
          <a:p>
            <a:r>
              <a:rPr lang="en-US" sz="2800" b="1" dirty="0"/>
              <a:t>Vermont Department of Public Safety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91" y="551788"/>
            <a:ext cx="2171803" cy="198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0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57300" y="1346200"/>
            <a:ext cx="109347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rgbClr val="92D050"/>
                </a:solidFill>
              </a:rPr>
              <a:t>WHAT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57300" y="4008467"/>
            <a:ext cx="10934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IS VJISS?</a:t>
            </a:r>
          </a:p>
        </p:txBody>
      </p:sp>
    </p:spTree>
    <p:extLst>
      <p:ext uri="{BB962C8B-B14F-4D97-AF65-F5344CB8AC3E}">
        <p14:creationId xmlns:p14="http://schemas.microsoft.com/office/powerpoint/2010/main" val="2336590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5911" y="1926682"/>
            <a:ext cx="102591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0"/>
              </a:spcAft>
            </a:pPr>
            <a:r>
              <a:rPr lang="en-US" sz="4800" dirty="0"/>
              <a:t>A </a:t>
            </a:r>
            <a:r>
              <a:rPr lang="en-US" sz="4800" u="sng" dirty="0">
                <a:solidFill>
                  <a:srgbClr val="92D050"/>
                </a:solidFill>
              </a:rPr>
              <a:t>statewide portal used to share justice information</a:t>
            </a:r>
            <a:r>
              <a:rPr lang="en-US" sz="4800" dirty="0">
                <a:solidFill>
                  <a:srgbClr val="92D050"/>
                </a:solidFill>
              </a:rPr>
              <a:t> </a:t>
            </a:r>
            <a:r>
              <a:rPr lang="en-US" sz="4800" dirty="0"/>
              <a:t>between and among authorized users and systems.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869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06341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AUTHORIZED USERS</a:t>
            </a:r>
            <a:endParaRPr lang="en-US" sz="6000" b="1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99518144"/>
              </p:ext>
            </p:extLst>
          </p:nvPr>
        </p:nvGraphicFramePr>
        <p:xfrm>
          <a:off x="2547495" y="2218682"/>
          <a:ext cx="7097010" cy="4317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529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692132" y="1247205"/>
            <a:ext cx="4809451" cy="5087948"/>
            <a:chOff x="1479837" y="755291"/>
            <a:chExt cx="5168324" cy="5418666"/>
          </a:xfrm>
        </p:grpSpPr>
        <p:sp>
          <p:nvSpPr>
            <p:cNvPr id="17" name="Freeform 16"/>
            <p:cNvSpPr/>
            <p:nvPr/>
          </p:nvSpPr>
          <p:spPr>
            <a:xfrm>
              <a:off x="2952810" y="2503352"/>
              <a:ext cx="2221862" cy="1922001"/>
            </a:xfrm>
            <a:custGeom>
              <a:avLst/>
              <a:gdLst>
                <a:gd name="connsiteX0" fmla="*/ 0 w 2221862"/>
                <a:gd name="connsiteY0" fmla="*/ 961001 h 1922001"/>
                <a:gd name="connsiteX1" fmla="*/ 549116 w 2221862"/>
                <a:gd name="connsiteY1" fmla="*/ 0 h 1922001"/>
                <a:gd name="connsiteX2" fmla="*/ 1672746 w 2221862"/>
                <a:gd name="connsiteY2" fmla="*/ 0 h 1922001"/>
                <a:gd name="connsiteX3" fmla="*/ 2221862 w 2221862"/>
                <a:gd name="connsiteY3" fmla="*/ 961001 h 1922001"/>
                <a:gd name="connsiteX4" fmla="*/ 1672746 w 2221862"/>
                <a:gd name="connsiteY4" fmla="*/ 1922001 h 1922001"/>
                <a:gd name="connsiteX5" fmla="*/ 549116 w 2221862"/>
                <a:gd name="connsiteY5" fmla="*/ 1922001 h 1922001"/>
                <a:gd name="connsiteX6" fmla="*/ 0 w 2221862"/>
                <a:gd name="connsiteY6" fmla="*/ 961001 h 1922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1862" h="1922001">
                  <a:moveTo>
                    <a:pt x="0" y="961001"/>
                  </a:moveTo>
                  <a:lnTo>
                    <a:pt x="549116" y="0"/>
                  </a:lnTo>
                  <a:lnTo>
                    <a:pt x="1672746" y="0"/>
                  </a:lnTo>
                  <a:lnTo>
                    <a:pt x="2221862" y="961001"/>
                  </a:lnTo>
                  <a:lnTo>
                    <a:pt x="1672746" y="1922001"/>
                  </a:lnTo>
                  <a:lnTo>
                    <a:pt x="549116" y="1922001"/>
                  </a:lnTo>
                  <a:lnTo>
                    <a:pt x="0" y="961001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rgbClr val="00206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0424" tIns="380733" rIns="430424" bIns="380733" numCol="1" spcCol="1270" anchor="ctr" anchorCtr="0">
              <a:noAutofit/>
            </a:bodyPr>
            <a:lstStyle/>
            <a:p>
              <a:pPr lvl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900" kern="12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157475" y="755291"/>
              <a:ext cx="1820800" cy="1575206"/>
            </a:xfrm>
            <a:custGeom>
              <a:avLst/>
              <a:gdLst>
                <a:gd name="connsiteX0" fmla="*/ 0 w 1820800"/>
                <a:gd name="connsiteY0" fmla="*/ 787603 h 1575206"/>
                <a:gd name="connsiteX1" fmla="*/ 450036 w 1820800"/>
                <a:gd name="connsiteY1" fmla="*/ 0 h 1575206"/>
                <a:gd name="connsiteX2" fmla="*/ 1370764 w 1820800"/>
                <a:gd name="connsiteY2" fmla="*/ 0 h 1575206"/>
                <a:gd name="connsiteX3" fmla="*/ 1820800 w 1820800"/>
                <a:gd name="connsiteY3" fmla="*/ 787603 h 1575206"/>
                <a:gd name="connsiteX4" fmla="*/ 1370764 w 1820800"/>
                <a:gd name="connsiteY4" fmla="*/ 1575206 h 1575206"/>
                <a:gd name="connsiteX5" fmla="*/ 450036 w 1820800"/>
                <a:gd name="connsiteY5" fmla="*/ 1575206 h 1575206"/>
                <a:gd name="connsiteX6" fmla="*/ 0 w 1820800"/>
                <a:gd name="connsiteY6" fmla="*/ 787603 h 157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0800" h="1575206">
                  <a:moveTo>
                    <a:pt x="0" y="787603"/>
                  </a:moveTo>
                  <a:lnTo>
                    <a:pt x="450036" y="0"/>
                  </a:lnTo>
                  <a:lnTo>
                    <a:pt x="1370764" y="0"/>
                  </a:lnTo>
                  <a:lnTo>
                    <a:pt x="1820800" y="787603"/>
                  </a:lnTo>
                  <a:lnTo>
                    <a:pt x="1370764" y="1575206"/>
                  </a:lnTo>
                  <a:lnTo>
                    <a:pt x="450036" y="1575206"/>
                  </a:lnTo>
                  <a:lnTo>
                    <a:pt x="0" y="787603"/>
                  </a:lnTo>
                  <a:close/>
                </a:path>
              </a:pathLst>
            </a:cu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2545" tIns="311845" rIns="352545" bIns="311845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827361" y="1724148"/>
              <a:ext cx="1820800" cy="1575206"/>
            </a:xfrm>
            <a:custGeom>
              <a:avLst/>
              <a:gdLst>
                <a:gd name="connsiteX0" fmla="*/ 0 w 1820800"/>
                <a:gd name="connsiteY0" fmla="*/ 787603 h 1575206"/>
                <a:gd name="connsiteX1" fmla="*/ 450036 w 1820800"/>
                <a:gd name="connsiteY1" fmla="*/ 0 h 1575206"/>
                <a:gd name="connsiteX2" fmla="*/ 1370764 w 1820800"/>
                <a:gd name="connsiteY2" fmla="*/ 0 h 1575206"/>
                <a:gd name="connsiteX3" fmla="*/ 1820800 w 1820800"/>
                <a:gd name="connsiteY3" fmla="*/ 787603 h 1575206"/>
                <a:gd name="connsiteX4" fmla="*/ 1370764 w 1820800"/>
                <a:gd name="connsiteY4" fmla="*/ 1575206 h 1575206"/>
                <a:gd name="connsiteX5" fmla="*/ 450036 w 1820800"/>
                <a:gd name="connsiteY5" fmla="*/ 1575206 h 1575206"/>
                <a:gd name="connsiteX6" fmla="*/ 0 w 1820800"/>
                <a:gd name="connsiteY6" fmla="*/ 787603 h 157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0800" h="1575206">
                  <a:moveTo>
                    <a:pt x="0" y="787603"/>
                  </a:moveTo>
                  <a:lnTo>
                    <a:pt x="450036" y="0"/>
                  </a:lnTo>
                  <a:lnTo>
                    <a:pt x="1370764" y="0"/>
                  </a:lnTo>
                  <a:lnTo>
                    <a:pt x="1820800" y="787603"/>
                  </a:lnTo>
                  <a:lnTo>
                    <a:pt x="1370764" y="1575206"/>
                  </a:lnTo>
                  <a:lnTo>
                    <a:pt x="450036" y="1575206"/>
                  </a:lnTo>
                  <a:lnTo>
                    <a:pt x="0" y="787603"/>
                  </a:lnTo>
                  <a:close/>
                </a:path>
              </a:pathLst>
            </a:cu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2545" tIns="311845" rIns="352545" bIns="311845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4827361" y="3628810"/>
              <a:ext cx="1820800" cy="1575206"/>
            </a:xfrm>
            <a:custGeom>
              <a:avLst/>
              <a:gdLst>
                <a:gd name="connsiteX0" fmla="*/ 0 w 1820800"/>
                <a:gd name="connsiteY0" fmla="*/ 787603 h 1575206"/>
                <a:gd name="connsiteX1" fmla="*/ 450036 w 1820800"/>
                <a:gd name="connsiteY1" fmla="*/ 0 h 1575206"/>
                <a:gd name="connsiteX2" fmla="*/ 1370764 w 1820800"/>
                <a:gd name="connsiteY2" fmla="*/ 0 h 1575206"/>
                <a:gd name="connsiteX3" fmla="*/ 1820800 w 1820800"/>
                <a:gd name="connsiteY3" fmla="*/ 787603 h 1575206"/>
                <a:gd name="connsiteX4" fmla="*/ 1370764 w 1820800"/>
                <a:gd name="connsiteY4" fmla="*/ 1575206 h 1575206"/>
                <a:gd name="connsiteX5" fmla="*/ 450036 w 1820800"/>
                <a:gd name="connsiteY5" fmla="*/ 1575206 h 1575206"/>
                <a:gd name="connsiteX6" fmla="*/ 0 w 1820800"/>
                <a:gd name="connsiteY6" fmla="*/ 787603 h 157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0800" h="1575206">
                  <a:moveTo>
                    <a:pt x="0" y="787603"/>
                  </a:moveTo>
                  <a:lnTo>
                    <a:pt x="450036" y="0"/>
                  </a:lnTo>
                  <a:lnTo>
                    <a:pt x="1370764" y="0"/>
                  </a:lnTo>
                  <a:lnTo>
                    <a:pt x="1820800" y="787603"/>
                  </a:lnTo>
                  <a:lnTo>
                    <a:pt x="1370764" y="1575206"/>
                  </a:lnTo>
                  <a:lnTo>
                    <a:pt x="450036" y="1575206"/>
                  </a:lnTo>
                  <a:lnTo>
                    <a:pt x="0" y="787603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2545" tIns="311845" rIns="352545" bIns="311845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 dirty="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157475" y="4598751"/>
              <a:ext cx="1820800" cy="1575206"/>
            </a:xfrm>
            <a:custGeom>
              <a:avLst/>
              <a:gdLst>
                <a:gd name="connsiteX0" fmla="*/ 0 w 1820800"/>
                <a:gd name="connsiteY0" fmla="*/ 787603 h 1575206"/>
                <a:gd name="connsiteX1" fmla="*/ 450036 w 1820800"/>
                <a:gd name="connsiteY1" fmla="*/ 0 h 1575206"/>
                <a:gd name="connsiteX2" fmla="*/ 1370764 w 1820800"/>
                <a:gd name="connsiteY2" fmla="*/ 0 h 1575206"/>
                <a:gd name="connsiteX3" fmla="*/ 1820800 w 1820800"/>
                <a:gd name="connsiteY3" fmla="*/ 787603 h 1575206"/>
                <a:gd name="connsiteX4" fmla="*/ 1370764 w 1820800"/>
                <a:gd name="connsiteY4" fmla="*/ 1575206 h 1575206"/>
                <a:gd name="connsiteX5" fmla="*/ 450036 w 1820800"/>
                <a:gd name="connsiteY5" fmla="*/ 1575206 h 1575206"/>
                <a:gd name="connsiteX6" fmla="*/ 0 w 1820800"/>
                <a:gd name="connsiteY6" fmla="*/ 787603 h 157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0800" h="1575206">
                  <a:moveTo>
                    <a:pt x="0" y="787603"/>
                  </a:moveTo>
                  <a:lnTo>
                    <a:pt x="450036" y="0"/>
                  </a:lnTo>
                  <a:lnTo>
                    <a:pt x="1370764" y="0"/>
                  </a:lnTo>
                  <a:lnTo>
                    <a:pt x="1820800" y="787603"/>
                  </a:lnTo>
                  <a:lnTo>
                    <a:pt x="1370764" y="1575206"/>
                  </a:lnTo>
                  <a:lnTo>
                    <a:pt x="450036" y="1575206"/>
                  </a:lnTo>
                  <a:lnTo>
                    <a:pt x="0" y="787603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2545" tIns="311845" rIns="352545" bIns="311845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479837" y="3629893"/>
              <a:ext cx="1820800" cy="1575206"/>
            </a:xfrm>
            <a:custGeom>
              <a:avLst/>
              <a:gdLst>
                <a:gd name="connsiteX0" fmla="*/ 0 w 1820800"/>
                <a:gd name="connsiteY0" fmla="*/ 787603 h 1575206"/>
                <a:gd name="connsiteX1" fmla="*/ 450036 w 1820800"/>
                <a:gd name="connsiteY1" fmla="*/ 0 h 1575206"/>
                <a:gd name="connsiteX2" fmla="*/ 1370764 w 1820800"/>
                <a:gd name="connsiteY2" fmla="*/ 0 h 1575206"/>
                <a:gd name="connsiteX3" fmla="*/ 1820800 w 1820800"/>
                <a:gd name="connsiteY3" fmla="*/ 787603 h 1575206"/>
                <a:gd name="connsiteX4" fmla="*/ 1370764 w 1820800"/>
                <a:gd name="connsiteY4" fmla="*/ 1575206 h 1575206"/>
                <a:gd name="connsiteX5" fmla="*/ 450036 w 1820800"/>
                <a:gd name="connsiteY5" fmla="*/ 1575206 h 1575206"/>
                <a:gd name="connsiteX6" fmla="*/ 0 w 1820800"/>
                <a:gd name="connsiteY6" fmla="*/ 787603 h 157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0800" h="1575206">
                  <a:moveTo>
                    <a:pt x="0" y="787603"/>
                  </a:moveTo>
                  <a:lnTo>
                    <a:pt x="450036" y="0"/>
                  </a:lnTo>
                  <a:lnTo>
                    <a:pt x="1370764" y="0"/>
                  </a:lnTo>
                  <a:lnTo>
                    <a:pt x="1820800" y="787603"/>
                  </a:lnTo>
                  <a:lnTo>
                    <a:pt x="1370764" y="1575206"/>
                  </a:lnTo>
                  <a:lnTo>
                    <a:pt x="450036" y="1575206"/>
                  </a:lnTo>
                  <a:lnTo>
                    <a:pt x="0" y="787603"/>
                  </a:lnTo>
                  <a:close/>
                </a:path>
              </a:pathLst>
            </a:cu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2545" tIns="311845" rIns="352545" bIns="311845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479837" y="1721981"/>
              <a:ext cx="1820800" cy="1575206"/>
            </a:xfrm>
            <a:custGeom>
              <a:avLst/>
              <a:gdLst>
                <a:gd name="connsiteX0" fmla="*/ 0 w 1820800"/>
                <a:gd name="connsiteY0" fmla="*/ 787603 h 1575206"/>
                <a:gd name="connsiteX1" fmla="*/ 450036 w 1820800"/>
                <a:gd name="connsiteY1" fmla="*/ 0 h 1575206"/>
                <a:gd name="connsiteX2" fmla="*/ 1370764 w 1820800"/>
                <a:gd name="connsiteY2" fmla="*/ 0 h 1575206"/>
                <a:gd name="connsiteX3" fmla="*/ 1820800 w 1820800"/>
                <a:gd name="connsiteY3" fmla="*/ 787603 h 1575206"/>
                <a:gd name="connsiteX4" fmla="*/ 1370764 w 1820800"/>
                <a:gd name="connsiteY4" fmla="*/ 1575206 h 1575206"/>
                <a:gd name="connsiteX5" fmla="*/ 450036 w 1820800"/>
                <a:gd name="connsiteY5" fmla="*/ 1575206 h 1575206"/>
                <a:gd name="connsiteX6" fmla="*/ 0 w 1820800"/>
                <a:gd name="connsiteY6" fmla="*/ 787603 h 157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0800" h="1575206">
                  <a:moveTo>
                    <a:pt x="0" y="787603"/>
                  </a:moveTo>
                  <a:lnTo>
                    <a:pt x="450036" y="0"/>
                  </a:lnTo>
                  <a:lnTo>
                    <a:pt x="1370764" y="0"/>
                  </a:lnTo>
                  <a:lnTo>
                    <a:pt x="1820800" y="787603"/>
                  </a:lnTo>
                  <a:lnTo>
                    <a:pt x="1370764" y="1575206"/>
                  </a:lnTo>
                  <a:lnTo>
                    <a:pt x="450036" y="1575206"/>
                  </a:lnTo>
                  <a:lnTo>
                    <a:pt x="0" y="787603"/>
                  </a:lnTo>
                  <a:close/>
                </a:path>
              </a:pathLst>
            </a:custGeom>
            <a:solidFill>
              <a:srgbClr val="FFCC00"/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2545" tIns="311845" rIns="352545" bIns="311845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183357" y="1556541"/>
            <a:ext cx="1827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LAW</a:t>
            </a:r>
          </a:p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ENFORCEMENT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65213" y="4504842"/>
            <a:ext cx="182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PROSECUTION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65213" y="2568870"/>
            <a:ext cx="1791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PRETRIAL</a:t>
            </a:r>
          </a:p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SERVICES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53280" y="5410954"/>
            <a:ext cx="1694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COURTS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29173" y="4501228"/>
            <a:ext cx="1820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CORRECTIONS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29174" y="2473077"/>
            <a:ext cx="1820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PROBATION</a:t>
            </a:r>
          </a:p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&amp;</a:t>
            </a:r>
          </a:p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PAROLE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016" y="3173024"/>
            <a:ext cx="1349684" cy="123631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10534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STATEWIDE PORTAL</a:t>
            </a:r>
          </a:p>
        </p:txBody>
      </p:sp>
    </p:spTree>
    <p:extLst>
      <p:ext uri="{BB962C8B-B14F-4D97-AF65-F5344CB8AC3E}">
        <p14:creationId xmlns:p14="http://schemas.microsoft.com/office/powerpoint/2010/main" val="1424540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7492" y="1647902"/>
            <a:ext cx="104486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0"/>
              </a:spcAft>
            </a:pPr>
            <a:r>
              <a:rPr lang="en-US" sz="4800" dirty="0"/>
              <a:t>Designed to </a:t>
            </a:r>
            <a:r>
              <a:rPr lang="en-US" sz="4800" u="sng" dirty="0">
                <a:solidFill>
                  <a:srgbClr val="92D050"/>
                </a:solidFill>
              </a:rPr>
              <a:t>promote data-driven justice decisions</a:t>
            </a:r>
            <a:r>
              <a:rPr lang="en-US" sz="4800" dirty="0"/>
              <a:t>, as well as enhance the effectiveness of justice policies and practices throughout the state.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097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42181626"/>
              </p:ext>
            </p:extLst>
          </p:nvPr>
        </p:nvGraphicFramePr>
        <p:xfrm>
          <a:off x="0" y="1392766"/>
          <a:ext cx="116586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101600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JUSTICE DECISIONS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701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0156" y="1681356"/>
            <a:ext cx="102702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0"/>
              </a:spcAft>
            </a:pPr>
            <a:r>
              <a:rPr lang="en-US" sz="4800" dirty="0"/>
              <a:t>It provides a </a:t>
            </a:r>
            <a:r>
              <a:rPr lang="en-US" sz="4800" u="sng" dirty="0">
                <a:solidFill>
                  <a:srgbClr val="92D050"/>
                </a:solidFill>
              </a:rPr>
              <a:t>suite of data and information sharing tools </a:t>
            </a:r>
            <a:r>
              <a:rPr lang="en-US" sz="4800" dirty="0"/>
              <a:t>to support more effective strategic, tactical, and operational decisions. </a:t>
            </a:r>
            <a:endParaRPr lang="en-US" sz="4800" b="1" dirty="0">
              <a:solidFill>
                <a:srgbClr val="92D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435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96427" y="2074124"/>
            <a:ext cx="7939669" cy="3969835"/>
            <a:chOff x="1918009" y="1717288"/>
            <a:chExt cx="8296507" cy="4304371"/>
          </a:xfrm>
        </p:grpSpPr>
        <p:sp>
          <p:nvSpPr>
            <p:cNvPr id="6" name="Freeform 5"/>
            <p:cNvSpPr/>
            <p:nvPr/>
          </p:nvSpPr>
          <p:spPr>
            <a:xfrm>
              <a:off x="1918009" y="1717288"/>
              <a:ext cx="1620411" cy="4304371"/>
            </a:xfrm>
            <a:custGeom>
              <a:avLst/>
              <a:gdLst>
                <a:gd name="connsiteX0" fmla="*/ 0 w 1620411"/>
                <a:gd name="connsiteY0" fmla="*/ 162041 h 4304371"/>
                <a:gd name="connsiteX1" fmla="*/ 162041 w 1620411"/>
                <a:gd name="connsiteY1" fmla="*/ 0 h 4304371"/>
                <a:gd name="connsiteX2" fmla="*/ 1458370 w 1620411"/>
                <a:gd name="connsiteY2" fmla="*/ 0 h 4304371"/>
                <a:gd name="connsiteX3" fmla="*/ 1620411 w 1620411"/>
                <a:gd name="connsiteY3" fmla="*/ 162041 h 4304371"/>
                <a:gd name="connsiteX4" fmla="*/ 1620411 w 1620411"/>
                <a:gd name="connsiteY4" fmla="*/ 4142330 h 4304371"/>
                <a:gd name="connsiteX5" fmla="*/ 1458370 w 1620411"/>
                <a:gd name="connsiteY5" fmla="*/ 4304371 h 4304371"/>
                <a:gd name="connsiteX6" fmla="*/ 162041 w 1620411"/>
                <a:gd name="connsiteY6" fmla="*/ 4304371 h 4304371"/>
                <a:gd name="connsiteX7" fmla="*/ 0 w 1620411"/>
                <a:gd name="connsiteY7" fmla="*/ 4142330 h 4304371"/>
                <a:gd name="connsiteX8" fmla="*/ 0 w 1620411"/>
                <a:gd name="connsiteY8" fmla="*/ 162041 h 430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0411" h="4304371">
                  <a:moveTo>
                    <a:pt x="0" y="162041"/>
                  </a:moveTo>
                  <a:cubicBezTo>
                    <a:pt x="0" y="72548"/>
                    <a:pt x="72548" y="0"/>
                    <a:pt x="162041" y="0"/>
                  </a:cubicBezTo>
                  <a:lnTo>
                    <a:pt x="1458370" y="0"/>
                  </a:lnTo>
                  <a:cubicBezTo>
                    <a:pt x="1547863" y="0"/>
                    <a:pt x="1620411" y="72548"/>
                    <a:pt x="1620411" y="162041"/>
                  </a:cubicBezTo>
                  <a:lnTo>
                    <a:pt x="1620411" y="4142330"/>
                  </a:lnTo>
                  <a:cubicBezTo>
                    <a:pt x="1620411" y="4231823"/>
                    <a:pt x="1547863" y="4304371"/>
                    <a:pt x="1458370" y="4304371"/>
                  </a:cubicBezTo>
                  <a:lnTo>
                    <a:pt x="162041" y="4304371"/>
                  </a:lnTo>
                  <a:cubicBezTo>
                    <a:pt x="72548" y="4304371"/>
                    <a:pt x="0" y="4231823"/>
                    <a:pt x="0" y="4142330"/>
                  </a:cubicBezTo>
                  <a:lnTo>
                    <a:pt x="0" y="162041"/>
                  </a:ln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5128" tIns="1856876" rIns="135128" bIns="996003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Heavy" panose="020B0903020102020204" pitchFamily="34" charset="0"/>
                </a:rPr>
                <a:t>SEARCH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011537" y="1975550"/>
              <a:ext cx="1433355" cy="1433355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3587033" y="1717288"/>
              <a:ext cx="1620411" cy="4304371"/>
            </a:xfrm>
            <a:custGeom>
              <a:avLst/>
              <a:gdLst>
                <a:gd name="connsiteX0" fmla="*/ 0 w 1620411"/>
                <a:gd name="connsiteY0" fmla="*/ 162041 h 4304371"/>
                <a:gd name="connsiteX1" fmla="*/ 162041 w 1620411"/>
                <a:gd name="connsiteY1" fmla="*/ 0 h 4304371"/>
                <a:gd name="connsiteX2" fmla="*/ 1458370 w 1620411"/>
                <a:gd name="connsiteY2" fmla="*/ 0 h 4304371"/>
                <a:gd name="connsiteX3" fmla="*/ 1620411 w 1620411"/>
                <a:gd name="connsiteY3" fmla="*/ 162041 h 4304371"/>
                <a:gd name="connsiteX4" fmla="*/ 1620411 w 1620411"/>
                <a:gd name="connsiteY4" fmla="*/ 4142330 h 4304371"/>
                <a:gd name="connsiteX5" fmla="*/ 1458370 w 1620411"/>
                <a:gd name="connsiteY5" fmla="*/ 4304371 h 4304371"/>
                <a:gd name="connsiteX6" fmla="*/ 162041 w 1620411"/>
                <a:gd name="connsiteY6" fmla="*/ 4304371 h 4304371"/>
                <a:gd name="connsiteX7" fmla="*/ 0 w 1620411"/>
                <a:gd name="connsiteY7" fmla="*/ 4142330 h 4304371"/>
                <a:gd name="connsiteX8" fmla="*/ 0 w 1620411"/>
                <a:gd name="connsiteY8" fmla="*/ 162041 h 430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0411" h="4304371">
                  <a:moveTo>
                    <a:pt x="0" y="162041"/>
                  </a:moveTo>
                  <a:cubicBezTo>
                    <a:pt x="0" y="72548"/>
                    <a:pt x="72548" y="0"/>
                    <a:pt x="162041" y="0"/>
                  </a:cubicBezTo>
                  <a:lnTo>
                    <a:pt x="1458370" y="0"/>
                  </a:lnTo>
                  <a:cubicBezTo>
                    <a:pt x="1547863" y="0"/>
                    <a:pt x="1620411" y="72548"/>
                    <a:pt x="1620411" y="162041"/>
                  </a:cubicBezTo>
                  <a:lnTo>
                    <a:pt x="1620411" y="4142330"/>
                  </a:lnTo>
                  <a:cubicBezTo>
                    <a:pt x="1620411" y="4231823"/>
                    <a:pt x="1547863" y="4304371"/>
                    <a:pt x="1458370" y="4304371"/>
                  </a:cubicBezTo>
                  <a:lnTo>
                    <a:pt x="162041" y="4304371"/>
                  </a:lnTo>
                  <a:cubicBezTo>
                    <a:pt x="72548" y="4304371"/>
                    <a:pt x="0" y="4231823"/>
                    <a:pt x="0" y="4142330"/>
                  </a:cubicBezTo>
                  <a:lnTo>
                    <a:pt x="0" y="162041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5128" tIns="1856876" rIns="135128" bIns="996003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Heavy" panose="020B0903020102020204" pitchFamily="34" charset="0"/>
                </a:rPr>
                <a:t>ALERT</a:t>
              </a:r>
              <a:endParaRPr lang="en-US" sz="19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680561" y="1975550"/>
              <a:ext cx="1433355" cy="1433355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5256057" y="1717288"/>
              <a:ext cx="1620411" cy="4304371"/>
            </a:xfrm>
            <a:custGeom>
              <a:avLst/>
              <a:gdLst>
                <a:gd name="connsiteX0" fmla="*/ 0 w 1620411"/>
                <a:gd name="connsiteY0" fmla="*/ 162041 h 4304371"/>
                <a:gd name="connsiteX1" fmla="*/ 162041 w 1620411"/>
                <a:gd name="connsiteY1" fmla="*/ 0 h 4304371"/>
                <a:gd name="connsiteX2" fmla="*/ 1458370 w 1620411"/>
                <a:gd name="connsiteY2" fmla="*/ 0 h 4304371"/>
                <a:gd name="connsiteX3" fmla="*/ 1620411 w 1620411"/>
                <a:gd name="connsiteY3" fmla="*/ 162041 h 4304371"/>
                <a:gd name="connsiteX4" fmla="*/ 1620411 w 1620411"/>
                <a:gd name="connsiteY4" fmla="*/ 4142330 h 4304371"/>
                <a:gd name="connsiteX5" fmla="*/ 1458370 w 1620411"/>
                <a:gd name="connsiteY5" fmla="*/ 4304371 h 4304371"/>
                <a:gd name="connsiteX6" fmla="*/ 162041 w 1620411"/>
                <a:gd name="connsiteY6" fmla="*/ 4304371 h 4304371"/>
                <a:gd name="connsiteX7" fmla="*/ 0 w 1620411"/>
                <a:gd name="connsiteY7" fmla="*/ 4142330 h 4304371"/>
                <a:gd name="connsiteX8" fmla="*/ 0 w 1620411"/>
                <a:gd name="connsiteY8" fmla="*/ 162041 h 430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0411" h="4304371">
                  <a:moveTo>
                    <a:pt x="0" y="162041"/>
                  </a:moveTo>
                  <a:cubicBezTo>
                    <a:pt x="0" y="72548"/>
                    <a:pt x="72548" y="0"/>
                    <a:pt x="162041" y="0"/>
                  </a:cubicBezTo>
                  <a:lnTo>
                    <a:pt x="1458370" y="0"/>
                  </a:lnTo>
                  <a:cubicBezTo>
                    <a:pt x="1547863" y="0"/>
                    <a:pt x="1620411" y="72548"/>
                    <a:pt x="1620411" y="162041"/>
                  </a:cubicBezTo>
                  <a:lnTo>
                    <a:pt x="1620411" y="4142330"/>
                  </a:lnTo>
                  <a:cubicBezTo>
                    <a:pt x="1620411" y="4231823"/>
                    <a:pt x="1547863" y="4304371"/>
                    <a:pt x="1458370" y="4304371"/>
                  </a:cubicBezTo>
                  <a:lnTo>
                    <a:pt x="162041" y="4304371"/>
                  </a:lnTo>
                  <a:cubicBezTo>
                    <a:pt x="72548" y="4304371"/>
                    <a:pt x="0" y="4231823"/>
                    <a:pt x="0" y="4142330"/>
                  </a:cubicBezTo>
                  <a:lnTo>
                    <a:pt x="0" y="162041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5128" tIns="1856876" rIns="135128" bIns="996003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Heavy" panose="020B0903020102020204" pitchFamily="34" charset="0"/>
                </a:rPr>
                <a:t>ANALYZE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5349585" y="1975550"/>
              <a:ext cx="1433355" cy="1433355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925081" y="1717288"/>
              <a:ext cx="1620411" cy="4304371"/>
            </a:xfrm>
            <a:custGeom>
              <a:avLst/>
              <a:gdLst>
                <a:gd name="connsiteX0" fmla="*/ 0 w 1620411"/>
                <a:gd name="connsiteY0" fmla="*/ 162041 h 4304371"/>
                <a:gd name="connsiteX1" fmla="*/ 162041 w 1620411"/>
                <a:gd name="connsiteY1" fmla="*/ 0 h 4304371"/>
                <a:gd name="connsiteX2" fmla="*/ 1458370 w 1620411"/>
                <a:gd name="connsiteY2" fmla="*/ 0 h 4304371"/>
                <a:gd name="connsiteX3" fmla="*/ 1620411 w 1620411"/>
                <a:gd name="connsiteY3" fmla="*/ 162041 h 4304371"/>
                <a:gd name="connsiteX4" fmla="*/ 1620411 w 1620411"/>
                <a:gd name="connsiteY4" fmla="*/ 4142330 h 4304371"/>
                <a:gd name="connsiteX5" fmla="*/ 1458370 w 1620411"/>
                <a:gd name="connsiteY5" fmla="*/ 4304371 h 4304371"/>
                <a:gd name="connsiteX6" fmla="*/ 162041 w 1620411"/>
                <a:gd name="connsiteY6" fmla="*/ 4304371 h 4304371"/>
                <a:gd name="connsiteX7" fmla="*/ 0 w 1620411"/>
                <a:gd name="connsiteY7" fmla="*/ 4142330 h 4304371"/>
                <a:gd name="connsiteX8" fmla="*/ 0 w 1620411"/>
                <a:gd name="connsiteY8" fmla="*/ 162041 h 430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0411" h="4304371">
                  <a:moveTo>
                    <a:pt x="0" y="162041"/>
                  </a:moveTo>
                  <a:cubicBezTo>
                    <a:pt x="0" y="72548"/>
                    <a:pt x="72548" y="0"/>
                    <a:pt x="162041" y="0"/>
                  </a:cubicBezTo>
                  <a:lnTo>
                    <a:pt x="1458370" y="0"/>
                  </a:lnTo>
                  <a:cubicBezTo>
                    <a:pt x="1547863" y="0"/>
                    <a:pt x="1620411" y="72548"/>
                    <a:pt x="1620411" y="162041"/>
                  </a:cubicBezTo>
                  <a:lnTo>
                    <a:pt x="1620411" y="4142330"/>
                  </a:lnTo>
                  <a:cubicBezTo>
                    <a:pt x="1620411" y="4231823"/>
                    <a:pt x="1547863" y="4304371"/>
                    <a:pt x="1458370" y="4304371"/>
                  </a:cubicBezTo>
                  <a:lnTo>
                    <a:pt x="162041" y="4304371"/>
                  </a:lnTo>
                  <a:cubicBezTo>
                    <a:pt x="72548" y="4304371"/>
                    <a:pt x="0" y="4231823"/>
                    <a:pt x="0" y="4142330"/>
                  </a:cubicBezTo>
                  <a:lnTo>
                    <a:pt x="0" y="162041"/>
                  </a:lnTo>
                  <a:close/>
                </a:path>
              </a:pathLst>
            </a:custGeom>
            <a:solidFill>
              <a:srgbClr val="FF99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5128" tIns="1856876" rIns="135128" bIns="996003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Heavy" panose="020B0903020102020204" pitchFamily="34" charset="0"/>
                </a:rPr>
                <a:t>MAP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7018609" y="1975550"/>
              <a:ext cx="1433355" cy="1433355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594105" y="1717288"/>
              <a:ext cx="1620411" cy="4304371"/>
            </a:xfrm>
            <a:custGeom>
              <a:avLst/>
              <a:gdLst>
                <a:gd name="connsiteX0" fmla="*/ 0 w 1620411"/>
                <a:gd name="connsiteY0" fmla="*/ 162041 h 4304371"/>
                <a:gd name="connsiteX1" fmla="*/ 162041 w 1620411"/>
                <a:gd name="connsiteY1" fmla="*/ 0 h 4304371"/>
                <a:gd name="connsiteX2" fmla="*/ 1458370 w 1620411"/>
                <a:gd name="connsiteY2" fmla="*/ 0 h 4304371"/>
                <a:gd name="connsiteX3" fmla="*/ 1620411 w 1620411"/>
                <a:gd name="connsiteY3" fmla="*/ 162041 h 4304371"/>
                <a:gd name="connsiteX4" fmla="*/ 1620411 w 1620411"/>
                <a:gd name="connsiteY4" fmla="*/ 4142330 h 4304371"/>
                <a:gd name="connsiteX5" fmla="*/ 1458370 w 1620411"/>
                <a:gd name="connsiteY5" fmla="*/ 4304371 h 4304371"/>
                <a:gd name="connsiteX6" fmla="*/ 162041 w 1620411"/>
                <a:gd name="connsiteY6" fmla="*/ 4304371 h 4304371"/>
                <a:gd name="connsiteX7" fmla="*/ 0 w 1620411"/>
                <a:gd name="connsiteY7" fmla="*/ 4142330 h 4304371"/>
                <a:gd name="connsiteX8" fmla="*/ 0 w 1620411"/>
                <a:gd name="connsiteY8" fmla="*/ 162041 h 430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0411" h="4304371">
                  <a:moveTo>
                    <a:pt x="0" y="162041"/>
                  </a:moveTo>
                  <a:cubicBezTo>
                    <a:pt x="0" y="72548"/>
                    <a:pt x="72548" y="0"/>
                    <a:pt x="162041" y="0"/>
                  </a:cubicBezTo>
                  <a:lnTo>
                    <a:pt x="1458370" y="0"/>
                  </a:lnTo>
                  <a:cubicBezTo>
                    <a:pt x="1547863" y="0"/>
                    <a:pt x="1620411" y="72548"/>
                    <a:pt x="1620411" y="162041"/>
                  </a:cubicBezTo>
                  <a:lnTo>
                    <a:pt x="1620411" y="4142330"/>
                  </a:lnTo>
                  <a:cubicBezTo>
                    <a:pt x="1620411" y="4231823"/>
                    <a:pt x="1547863" y="4304371"/>
                    <a:pt x="1458370" y="4304371"/>
                  </a:cubicBezTo>
                  <a:lnTo>
                    <a:pt x="162041" y="4304371"/>
                  </a:lnTo>
                  <a:cubicBezTo>
                    <a:pt x="72548" y="4304371"/>
                    <a:pt x="0" y="4231823"/>
                    <a:pt x="0" y="4142330"/>
                  </a:cubicBezTo>
                  <a:lnTo>
                    <a:pt x="0" y="162041"/>
                  </a:lnTo>
                  <a:close/>
                </a:path>
              </a:pathLst>
            </a:custGeom>
            <a:solidFill>
              <a:schemeClr val="bg1">
                <a:lumMod val="65000"/>
                <a:lumOff val="3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5128" tIns="1856876" rIns="135128" bIns="996003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Heavy" panose="020B0903020102020204" pitchFamily="34" charset="0"/>
                </a:rPr>
                <a:t>EXCHANGE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8687633" y="1975550"/>
              <a:ext cx="1433355" cy="1433355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7" name="TextBox 16"/>
          <p:cNvSpPr txBox="1"/>
          <p:nvPr/>
        </p:nvSpPr>
        <p:spPr>
          <a:xfrm>
            <a:off x="-29738" y="591779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SUITE OF TOOLS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85932" y="2788625"/>
            <a:ext cx="1371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Franklin Gothic Heavy" panose="020B0903020102020204" pitchFamily="34" charset="0"/>
              </a:rPr>
              <a:t>VJISS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83170" y="2788625"/>
            <a:ext cx="1371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Franklin Gothic Heavy" panose="020B0903020102020204" pitchFamily="34" charset="0"/>
              </a:rPr>
              <a:t>VJISS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80408" y="2787671"/>
            <a:ext cx="1371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Franklin Gothic Heavy" panose="020B0903020102020204" pitchFamily="34" charset="0"/>
              </a:rPr>
              <a:t>VJISS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77646" y="2787671"/>
            <a:ext cx="1371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Franklin Gothic Heavy" panose="020B0903020102020204" pitchFamily="34" charset="0"/>
              </a:rPr>
              <a:t>VJISS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574884" y="2784198"/>
            <a:ext cx="1371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Franklin Gothic Heavy" panose="020B0903020102020204" pitchFamily="34" charset="0"/>
              </a:rPr>
              <a:t>VJISS</a:t>
            </a:r>
          </a:p>
        </p:txBody>
      </p:sp>
      <p:sp>
        <p:nvSpPr>
          <p:cNvPr id="24" name="Left-Right Arrow 23"/>
          <p:cNvSpPr/>
          <p:nvPr/>
        </p:nvSpPr>
        <p:spPr>
          <a:xfrm>
            <a:off x="2414013" y="5249991"/>
            <a:ext cx="7304496" cy="595475"/>
          </a:xfrm>
          <a:prstGeom prst="leftRightArrow">
            <a:avLst/>
          </a:prstGeom>
          <a:solidFill>
            <a:srgbClr val="00206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834754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57300" y="1346200"/>
            <a:ext cx="109347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rgbClr val="92D050"/>
                </a:solidFill>
              </a:rPr>
              <a:t>WHO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7300" y="4008467"/>
            <a:ext cx="10934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CAN VISS HELP?</a:t>
            </a:r>
          </a:p>
        </p:txBody>
      </p:sp>
    </p:spTree>
    <p:extLst>
      <p:ext uri="{BB962C8B-B14F-4D97-AF65-F5344CB8AC3E}">
        <p14:creationId xmlns:p14="http://schemas.microsoft.com/office/powerpoint/2010/main" val="2250845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181846" y="679572"/>
            <a:ext cx="7653529" cy="5646147"/>
            <a:chOff x="1847311" y="230545"/>
            <a:chExt cx="8517480" cy="6369023"/>
          </a:xfrm>
        </p:grpSpPr>
        <p:sp>
          <p:nvSpPr>
            <p:cNvPr id="4" name="Oval 3"/>
            <p:cNvSpPr/>
            <p:nvPr/>
          </p:nvSpPr>
          <p:spPr>
            <a:xfrm>
              <a:off x="2096427" y="713673"/>
              <a:ext cx="7883912" cy="5395315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627062" y="2346801"/>
              <a:ext cx="4776596" cy="2132365"/>
            </a:xfrm>
            <a:custGeom>
              <a:avLst/>
              <a:gdLst>
                <a:gd name="connsiteX0" fmla="*/ 0 w 2132365"/>
                <a:gd name="connsiteY0" fmla="*/ 1066183 h 2132365"/>
                <a:gd name="connsiteX1" fmla="*/ 1066183 w 2132365"/>
                <a:gd name="connsiteY1" fmla="*/ 0 h 2132365"/>
                <a:gd name="connsiteX2" fmla="*/ 2132366 w 2132365"/>
                <a:gd name="connsiteY2" fmla="*/ 1066183 h 2132365"/>
                <a:gd name="connsiteX3" fmla="*/ 1066183 w 2132365"/>
                <a:gd name="connsiteY3" fmla="*/ 2132366 h 2132365"/>
                <a:gd name="connsiteX4" fmla="*/ 0 w 2132365"/>
                <a:gd name="connsiteY4" fmla="*/ 1066183 h 2132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2365" h="2132365">
                  <a:moveTo>
                    <a:pt x="0" y="1066183"/>
                  </a:moveTo>
                  <a:cubicBezTo>
                    <a:pt x="0" y="477346"/>
                    <a:pt x="477346" y="0"/>
                    <a:pt x="1066183" y="0"/>
                  </a:cubicBezTo>
                  <a:cubicBezTo>
                    <a:pt x="1655020" y="0"/>
                    <a:pt x="2132366" y="477346"/>
                    <a:pt x="2132366" y="1066183"/>
                  </a:cubicBezTo>
                  <a:cubicBezTo>
                    <a:pt x="2132366" y="1655020"/>
                    <a:pt x="1655020" y="2132366"/>
                    <a:pt x="1066183" y="2132366"/>
                  </a:cubicBezTo>
                  <a:cubicBezTo>
                    <a:pt x="477346" y="2132366"/>
                    <a:pt x="0" y="1655020"/>
                    <a:pt x="0" y="1066183"/>
                  </a:cubicBezTo>
                  <a:close/>
                </a:path>
              </a:pathLst>
            </a:cu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3238" tIns="373238" rIns="373238" bIns="373238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>
                  <a:solidFill>
                    <a:schemeClr val="tx1"/>
                  </a:solidFill>
                </a:rPr>
                <a:t>JUSTICE SYSTEM</a:t>
              </a:r>
              <a:endParaRPr lang="en-US" sz="40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5097359" y="230545"/>
              <a:ext cx="1836003" cy="1836003"/>
            </a:xfrm>
            <a:custGeom>
              <a:avLst/>
              <a:gdLst>
                <a:gd name="connsiteX0" fmla="*/ 0 w 1492656"/>
                <a:gd name="connsiteY0" fmla="*/ 746328 h 1492656"/>
                <a:gd name="connsiteX1" fmla="*/ 746328 w 1492656"/>
                <a:gd name="connsiteY1" fmla="*/ 0 h 1492656"/>
                <a:gd name="connsiteX2" fmla="*/ 1492656 w 1492656"/>
                <a:gd name="connsiteY2" fmla="*/ 746328 h 1492656"/>
                <a:gd name="connsiteX3" fmla="*/ 746328 w 1492656"/>
                <a:gd name="connsiteY3" fmla="*/ 1492656 h 1492656"/>
                <a:gd name="connsiteX4" fmla="*/ 0 w 1492656"/>
                <a:gd name="connsiteY4" fmla="*/ 746328 h 149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2656" h="1492656">
                  <a:moveTo>
                    <a:pt x="0" y="746328"/>
                  </a:moveTo>
                  <a:cubicBezTo>
                    <a:pt x="0" y="334142"/>
                    <a:pt x="334142" y="0"/>
                    <a:pt x="746328" y="0"/>
                  </a:cubicBezTo>
                  <a:cubicBezTo>
                    <a:pt x="1158514" y="0"/>
                    <a:pt x="1492656" y="334142"/>
                    <a:pt x="1492656" y="746328"/>
                  </a:cubicBezTo>
                  <a:cubicBezTo>
                    <a:pt x="1492656" y="1158514"/>
                    <a:pt x="1158514" y="1492656"/>
                    <a:pt x="746328" y="1492656"/>
                  </a:cubicBezTo>
                  <a:cubicBezTo>
                    <a:pt x="334142" y="1492656"/>
                    <a:pt x="0" y="1158514"/>
                    <a:pt x="0" y="746328"/>
                  </a:cubicBez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5424" tIns="255424" rIns="255424" bIns="255424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900" kern="12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8511222" y="1063416"/>
              <a:ext cx="1836003" cy="1836003"/>
            </a:xfrm>
            <a:custGeom>
              <a:avLst/>
              <a:gdLst>
                <a:gd name="connsiteX0" fmla="*/ 0 w 1492656"/>
                <a:gd name="connsiteY0" fmla="*/ 746328 h 1492656"/>
                <a:gd name="connsiteX1" fmla="*/ 746328 w 1492656"/>
                <a:gd name="connsiteY1" fmla="*/ 0 h 1492656"/>
                <a:gd name="connsiteX2" fmla="*/ 1492656 w 1492656"/>
                <a:gd name="connsiteY2" fmla="*/ 746328 h 1492656"/>
                <a:gd name="connsiteX3" fmla="*/ 746328 w 1492656"/>
                <a:gd name="connsiteY3" fmla="*/ 1492656 h 1492656"/>
                <a:gd name="connsiteX4" fmla="*/ 0 w 1492656"/>
                <a:gd name="connsiteY4" fmla="*/ 746328 h 149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2656" h="1492656">
                  <a:moveTo>
                    <a:pt x="0" y="746328"/>
                  </a:moveTo>
                  <a:cubicBezTo>
                    <a:pt x="0" y="334142"/>
                    <a:pt x="334142" y="0"/>
                    <a:pt x="746328" y="0"/>
                  </a:cubicBezTo>
                  <a:cubicBezTo>
                    <a:pt x="1158514" y="0"/>
                    <a:pt x="1492656" y="334142"/>
                    <a:pt x="1492656" y="746328"/>
                  </a:cubicBezTo>
                  <a:cubicBezTo>
                    <a:pt x="1492656" y="1158514"/>
                    <a:pt x="1158514" y="1492656"/>
                    <a:pt x="746328" y="1492656"/>
                  </a:cubicBezTo>
                  <a:cubicBezTo>
                    <a:pt x="334142" y="1492656"/>
                    <a:pt x="0" y="1158514"/>
                    <a:pt x="0" y="746328"/>
                  </a:cubicBezTo>
                  <a:close/>
                </a:path>
              </a:pathLst>
            </a:cu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5424" tIns="255424" rIns="255424" bIns="255424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900" kern="1200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954875" y="1063416"/>
              <a:ext cx="1836003" cy="1836003"/>
            </a:xfrm>
            <a:custGeom>
              <a:avLst/>
              <a:gdLst>
                <a:gd name="connsiteX0" fmla="*/ 0 w 1492656"/>
                <a:gd name="connsiteY0" fmla="*/ 746328 h 1492656"/>
                <a:gd name="connsiteX1" fmla="*/ 746328 w 1492656"/>
                <a:gd name="connsiteY1" fmla="*/ 0 h 1492656"/>
                <a:gd name="connsiteX2" fmla="*/ 1492656 w 1492656"/>
                <a:gd name="connsiteY2" fmla="*/ 746328 h 1492656"/>
                <a:gd name="connsiteX3" fmla="*/ 746328 w 1492656"/>
                <a:gd name="connsiteY3" fmla="*/ 1492656 h 1492656"/>
                <a:gd name="connsiteX4" fmla="*/ 0 w 1492656"/>
                <a:gd name="connsiteY4" fmla="*/ 746328 h 149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2656" h="1492656">
                  <a:moveTo>
                    <a:pt x="0" y="746328"/>
                  </a:moveTo>
                  <a:cubicBezTo>
                    <a:pt x="0" y="334142"/>
                    <a:pt x="334142" y="0"/>
                    <a:pt x="746328" y="0"/>
                  </a:cubicBezTo>
                  <a:cubicBezTo>
                    <a:pt x="1158514" y="0"/>
                    <a:pt x="1492656" y="334142"/>
                    <a:pt x="1492656" y="746328"/>
                  </a:cubicBezTo>
                  <a:cubicBezTo>
                    <a:pt x="1492656" y="1158514"/>
                    <a:pt x="1158514" y="1492656"/>
                    <a:pt x="746328" y="1492656"/>
                  </a:cubicBezTo>
                  <a:cubicBezTo>
                    <a:pt x="334142" y="1492656"/>
                    <a:pt x="0" y="1158514"/>
                    <a:pt x="0" y="746328"/>
                  </a:cubicBezTo>
                  <a:close/>
                </a:path>
              </a:pathLst>
            </a:custGeom>
            <a:solidFill>
              <a:srgbClr val="FFCC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5424" tIns="255424" rIns="255424" bIns="255424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900" kern="120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20382" y="856158"/>
              <a:ext cx="18360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Heavy" panose="020B0903020102020204" pitchFamily="34" charset="0"/>
                </a:rPr>
                <a:t>LAW ENFORCEMENT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5110898" y="4763565"/>
              <a:ext cx="1836003" cy="1836003"/>
            </a:xfrm>
            <a:custGeom>
              <a:avLst/>
              <a:gdLst>
                <a:gd name="connsiteX0" fmla="*/ 0 w 1492656"/>
                <a:gd name="connsiteY0" fmla="*/ 746328 h 1492656"/>
                <a:gd name="connsiteX1" fmla="*/ 746328 w 1492656"/>
                <a:gd name="connsiteY1" fmla="*/ 0 h 1492656"/>
                <a:gd name="connsiteX2" fmla="*/ 1492656 w 1492656"/>
                <a:gd name="connsiteY2" fmla="*/ 746328 h 1492656"/>
                <a:gd name="connsiteX3" fmla="*/ 746328 w 1492656"/>
                <a:gd name="connsiteY3" fmla="*/ 1492656 h 1492656"/>
                <a:gd name="connsiteX4" fmla="*/ 0 w 1492656"/>
                <a:gd name="connsiteY4" fmla="*/ 746328 h 149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2656" h="1492656">
                  <a:moveTo>
                    <a:pt x="0" y="746328"/>
                  </a:moveTo>
                  <a:cubicBezTo>
                    <a:pt x="0" y="334142"/>
                    <a:pt x="334142" y="0"/>
                    <a:pt x="746328" y="0"/>
                  </a:cubicBezTo>
                  <a:cubicBezTo>
                    <a:pt x="1158514" y="0"/>
                    <a:pt x="1492656" y="334142"/>
                    <a:pt x="1492656" y="746328"/>
                  </a:cubicBezTo>
                  <a:cubicBezTo>
                    <a:pt x="1492656" y="1158514"/>
                    <a:pt x="1158514" y="1492656"/>
                    <a:pt x="746328" y="1492656"/>
                  </a:cubicBezTo>
                  <a:cubicBezTo>
                    <a:pt x="334142" y="1492656"/>
                    <a:pt x="0" y="1158514"/>
                    <a:pt x="0" y="746328"/>
                  </a:cubicBez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5424" tIns="255424" rIns="255424" bIns="255424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900" kern="120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963659" y="1689028"/>
              <a:ext cx="18360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Heavy" panose="020B0903020102020204" pitchFamily="34" charset="0"/>
                </a:rPr>
                <a:t>PROBATION</a:t>
              </a:r>
            </a:p>
            <a:p>
              <a:pPr algn="ctr"/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Heavy" panose="020B0903020102020204" pitchFamily="34" charset="0"/>
                </a:rPr>
                <a:t>&amp; PAROLE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528789" y="1689028"/>
              <a:ext cx="18360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Heavy" panose="020B0903020102020204" pitchFamily="34" charset="0"/>
                </a:rPr>
                <a:t>PRETRIAL</a:t>
              </a:r>
            </a:p>
            <a:p>
              <a:pPr algn="ctr"/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Heavy" panose="020B0903020102020204" pitchFamily="34" charset="0"/>
                </a:rPr>
                <a:t>SERVICES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10899" y="5513961"/>
              <a:ext cx="18360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Heavy" panose="020B0903020102020204" pitchFamily="34" charset="0"/>
                </a:rPr>
                <a:t>COURTS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8403658" y="3928397"/>
              <a:ext cx="1836003" cy="1836003"/>
            </a:xfrm>
            <a:custGeom>
              <a:avLst/>
              <a:gdLst>
                <a:gd name="connsiteX0" fmla="*/ 0 w 1492656"/>
                <a:gd name="connsiteY0" fmla="*/ 746328 h 1492656"/>
                <a:gd name="connsiteX1" fmla="*/ 746328 w 1492656"/>
                <a:gd name="connsiteY1" fmla="*/ 0 h 1492656"/>
                <a:gd name="connsiteX2" fmla="*/ 1492656 w 1492656"/>
                <a:gd name="connsiteY2" fmla="*/ 746328 h 1492656"/>
                <a:gd name="connsiteX3" fmla="*/ 746328 w 1492656"/>
                <a:gd name="connsiteY3" fmla="*/ 1492656 h 1492656"/>
                <a:gd name="connsiteX4" fmla="*/ 0 w 1492656"/>
                <a:gd name="connsiteY4" fmla="*/ 746328 h 149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2656" h="1492656">
                  <a:moveTo>
                    <a:pt x="0" y="746328"/>
                  </a:moveTo>
                  <a:cubicBezTo>
                    <a:pt x="0" y="334142"/>
                    <a:pt x="334142" y="0"/>
                    <a:pt x="746328" y="0"/>
                  </a:cubicBezTo>
                  <a:cubicBezTo>
                    <a:pt x="1158514" y="0"/>
                    <a:pt x="1492656" y="334142"/>
                    <a:pt x="1492656" y="746328"/>
                  </a:cubicBezTo>
                  <a:cubicBezTo>
                    <a:pt x="1492656" y="1158514"/>
                    <a:pt x="1158514" y="1492656"/>
                    <a:pt x="746328" y="1492656"/>
                  </a:cubicBezTo>
                  <a:cubicBezTo>
                    <a:pt x="334142" y="1492656"/>
                    <a:pt x="0" y="1158514"/>
                    <a:pt x="0" y="746328"/>
                  </a:cubicBez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5424" tIns="255424" rIns="255424" bIns="255424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900" kern="12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847311" y="3928397"/>
              <a:ext cx="1836003" cy="1836003"/>
            </a:xfrm>
            <a:custGeom>
              <a:avLst/>
              <a:gdLst>
                <a:gd name="connsiteX0" fmla="*/ 0 w 1492656"/>
                <a:gd name="connsiteY0" fmla="*/ 746328 h 1492656"/>
                <a:gd name="connsiteX1" fmla="*/ 746328 w 1492656"/>
                <a:gd name="connsiteY1" fmla="*/ 0 h 1492656"/>
                <a:gd name="connsiteX2" fmla="*/ 1492656 w 1492656"/>
                <a:gd name="connsiteY2" fmla="*/ 746328 h 1492656"/>
                <a:gd name="connsiteX3" fmla="*/ 746328 w 1492656"/>
                <a:gd name="connsiteY3" fmla="*/ 1492656 h 1492656"/>
                <a:gd name="connsiteX4" fmla="*/ 0 w 1492656"/>
                <a:gd name="connsiteY4" fmla="*/ 746328 h 149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2656" h="1492656">
                  <a:moveTo>
                    <a:pt x="0" y="746328"/>
                  </a:moveTo>
                  <a:cubicBezTo>
                    <a:pt x="0" y="334142"/>
                    <a:pt x="334142" y="0"/>
                    <a:pt x="746328" y="0"/>
                  </a:cubicBezTo>
                  <a:cubicBezTo>
                    <a:pt x="1158514" y="0"/>
                    <a:pt x="1492656" y="334142"/>
                    <a:pt x="1492656" y="746328"/>
                  </a:cubicBezTo>
                  <a:cubicBezTo>
                    <a:pt x="1492656" y="1158514"/>
                    <a:pt x="1158514" y="1492656"/>
                    <a:pt x="746328" y="1492656"/>
                  </a:cubicBezTo>
                  <a:cubicBezTo>
                    <a:pt x="334142" y="1492656"/>
                    <a:pt x="0" y="1158514"/>
                    <a:pt x="0" y="746328"/>
                  </a:cubicBezTo>
                  <a:close/>
                </a:path>
              </a:pathLst>
            </a:custGeom>
            <a:solidFill>
              <a:srgbClr val="FF99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5424" tIns="255424" rIns="255424" bIns="255424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900" kern="12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864879" y="4677120"/>
              <a:ext cx="18360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Heavy" panose="020B0903020102020204" pitchFamily="34" charset="0"/>
                </a:rPr>
                <a:t>CORRECTIONS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421225" y="4677121"/>
              <a:ext cx="18360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Heavy" panose="020B0903020102020204" pitchFamily="34" charset="0"/>
                </a:rPr>
                <a:t>PROSECUTION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9309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7300" y="1346200"/>
            <a:ext cx="109347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rgbClr val="92D050"/>
                </a:solidFill>
              </a:rPr>
              <a:t>WHY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7300" y="4008467"/>
            <a:ext cx="10934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ARE YOU HERE?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14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3003376" y="531627"/>
            <a:ext cx="6107172" cy="5880323"/>
            <a:chOff x="3025678" y="531627"/>
            <a:chExt cx="6107172" cy="5880323"/>
          </a:xfrm>
        </p:grpSpPr>
        <p:grpSp>
          <p:nvGrpSpPr>
            <p:cNvPr id="14" name="Group 13"/>
            <p:cNvGrpSpPr/>
            <p:nvPr/>
          </p:nvGrpSpPr>
          <p:grpSpPr>
            <a:xfrm>
              <a:off x="3025678" y="531627"/>
              <a:ext cx="6107172" cy="5880323"/>
              <a:chOff x="2850841" y="230545"/>
              <a:chExt cx="6476694" cy="6369023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3676756" y="806530"/>
                <a:ext cx="4807301" cy="5164985"/>
              </a:xfrm>
              <a:prstGeom prst="ellipse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5097359" y="230545"/>
                <a:ext cx="1836003" cy="1836003"/>
              </a:xfrm>
              <a:custGeom>
                <a:avLst/>
                <a:gdLst>
                  <a:gd name="connsiteX0" fmla="*/ 0 w 1492656"/>
                  <a:gd name="connsiteY0" fmla="*/ 746328 h 1492656"/>
                  <a:gd name="connsiteX1" fmla="*/ 746328 w 1492656"/>
                  <a:gd name="connsiteY1" fmla="*/ 0 h 1492656"/>
                  <a:gd name="connsiteX2" fmla="*/ 1492656 w 1492656"/>
                  <a:gd name="connsiteY2" fmla="*/ 746328 h 1492656"/>
                  <a:gd name="connsiteX3" fmla="*/ 746328 w 1492656"/>
                  <a:gd name="connsiteY3" fmla="*/ 1492656 h 1492656"/>
                  <a:gd name="connsiteX4" fmla="*/ 0 w 1492656"/>
                  <a:gd name="connsiteY4" fmla="*/ 746328 h 1492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2656" h="1492656">
                    <a:moveTo>
                      <a:pt x="0" y="746328"/>
                    </a:moveTo>
                    <a:cubicBezTo>
                      <a:pt x="0" y="334142"/>
                      <a:pt x="334142" y="0"/>
                      <a:pt x="746328" y="0"/>
                    </a:cubicBezTo>
                    <a:cubicBezTo>
                      <a:pt x="1158514" y="0"/>
                      <a:pt x="1492656" y="334142"/>
                      <a:pt x="1492656" y="746328"/>
                    </a:cubicBezTo>
                    <a:cubicBezTo>
                      <a:pt x="1492656" y="1158514"/>
                      <a:pt x="1158514" y="1492656"/>
                      <a:pt x="746328" y="1492656"/>
                    </a:cubicBezTo>
                    <a:cubicBezTo>
                      <a:pt x="334142" y="1492656"/>
                      <a:pt x="0" y="1158514"/>
                      <a:pt x="0" y="746328"/>
                    </a:cubicBezTo>
                    <a:close/>
                  </a:path>
                </a:pathLst>
              </a:custGeom>
              <a:solidFill>
                <a:srgbClr val="00B0F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55424" tIns="255424" rIns="255424" bIns="255424" numCol="1" spcCol="1270" anchor="ctr" anchorCtr="0">
                <a:noAutofit/>
              </a:bodyPr>
              <a:lstStyle/>
              <a:p>
                <a:pPr lvl="0" algn="ctr" defTabSz="1289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900" kern="1200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7473968" y="2494980"/>
                <a:ext cx="1836004" cy="1836003"/>
              </a:xfrm>
              <a:custGeom>
                <a:avLst/>
                <a:gdLst>
                  <a:gd name="connsiteX0" fmla="*/ 0 w 1492656"/>
                  <a:gd name="connsiteY0" fmla="*/ 746328 h 1492656"/>
                  <a:gd name="connsiteX1" fmla="*/ 746328 w 1492656"/>
                  <a:gd name="connsiteY1" fmla="*/ 0 h 1492656"/>
                  <a:gd name="connsiteX2" fmla="*/ 1492656 w 1492656"/>
                  <a:gd name="connsiteY2" fmla="*/ 746328 h 1492656"/>
                  <a:gd name="connsiteX3" fmla="*/ 746328 w 1492656"/>
                  <a:gd name="connsiteY3" fmla="*/ 1492656 h 1492656"/>
                  <a:gd name="connsiteX4" fmla="*/ 0 w 1492656"/>
                  <a:gd name="connsiteY4" fmla="*/ 746328 h 1492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2656" h="1492656">
                    <a:moveTo>
                      <a:pt x="0" y="746328"/>
                    </a:moveTo>
                    <a:cubicBezTo>
                      <a:pt x="0" y="334142"/>
                      <a:pt x="334142" y="0"/>
                      <a:pt x="746328" y="0"/>
                    </a:cubicBezTo>
                    <a:cubicBezTo>
                      <a:pt x="1158514" y="0"/>
                      <a:pt x="1492656" y="334142"/>
                      <a:pt x="1492656" y="746328"/>
                    </a:cubicBezTo>
                    <a:cubicBezTo>
                      <a:pt x="1492656" y="1158514"/>
                      <a:pt x="1158514" y="1492656"/>
                      <a:pt x="746328" y="1492656"/>
                    </a:cubicBezTo>
                    <a:cubicBezTo>
                      <a:pt x="334142" y="1492656"/>
                      <a:pt x="0" y="1158514"/>
                      <a:pt x="0" y="746328"/>
                    </a:cubicBezTo>
                    <a:close/>
                  </a:path>
                </a:pathLst>
              </a:custGeom>
              <a:solidFill>
                <a:srgbClr val="00B0F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55424" tIns="255424" rIns="255424" bIns="255424" numCol="1" spcCol="1270" anchor="ctr" anchorCtr="0">
                <a:noAutofit/>
              </a:bodyPr>
              <a:lstStyle/>
              <a:p>
                <a:pPr lvl="0" algn="ctr" defTabSz="1289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900" kern="1200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2850841" y="2494981"/>
                <a:ext cx="1836003" cy="1836003"/>
              </a:xfrm>
              <a:custGeom>
                <a:avLst/>
                <a:gdLst>
                  <a:gd name="connsiteX0" fmla="*/ 0 w 1492656"/>
                  <a:gd name="connsiteY0" fmla="*/ 746328 h 1492656"/>
                  <a:gd name="connsiteX1" fmla="*/ 746328 w 1492656"/>
                  <a:gd name="connsiteY1" fmla="*/ 0 h 1492656"/>
                  <a:gd name="connsiteX2" fmla="*/ 1492656 w 1492656"/>
                  <a:gd name="connsiteY2" fmla="*/ 746328 h 1492656"/>
                  <a:gd name="connsiteX3" fmla="*/ 746328 w 1492656"/>
                  <a:gd name="connsiteY3" fmla="*/ 1492656 h 1492656"/>
                  <a:gd name="connsiteX4" fmla="*/ 0 w 1492656"/>
                  <a:gd name="connsiteY4" fmla="*/ 746328 h 1492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2656" h="1492656">
                    <a:moveTo>
                      <a:pt x="0" y="746328"/>
                    </a:moveTo>
                    <a:cubicBezTo>
                      <a:pt x="0" y="334142"/>
                      <a:pt x="334142" y="0"/>
                      <a:pt x="746328" y="0"/>
                    </a:cubicBezTo>
                    <a:cubicBezTo>
                      <a:pt x="1158514" y="0"/>
                      <a:pt x="1492656" y="334142"/>
                      <a:pt x="1492656" y="746328"/>
                    </a:cubicBezTo>
                    <a:cubicBezTo>
                      <a:pt x="1492656" y="1158514"/>
                      <a:pt x="1158514" y="1492656"/>
                      <a:pt x="746328" y="1492656"/>
                    </a:cubicBezTo>
                    <a:cubicBezTo>
                      <a:pt x="334142" y="1492656"/>
                      <a:pt x="0" y="1158514"/>
                      <a:pt x="0" y="746328"/>
                    </a:cubicBezTo>
                    <a:close/>
                  </a:path>
                </a:pathLst>
              </a:custGeom>
              <a:solidFill>
                <a:srgbClr val="00B0F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55424" tIns="255424" rIns="255424" bIns="255424" numCol="1" spcCol="1270" anchor="ctr" anchorCtr="0">
                <a:noAutofit/>
              </a:bodyPr>
              <a:lstStyle/>
              <a:p>
                <a:pPr lvl="0" algn="ctr" defTabSz="1289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900" kern="120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110899" y="979269"/>
                <a:ext cx="18360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ranklin Gothic Heavy" panose="020B0903020102020204" pitchFamily="34" charset="0"/>
                  </a:rPr>
                  <a:t>EXECUTIVES</a:t>
                </a: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5110898" y="4763565"/>
                <a:ext cx="1836003" cy="1836003"/>
              </a:xfrm>
              <a:custGeom>
                <a:avLst/>
                <a:gdLst>
                  <a:gd name="connsiteX0" fmla="*/ 0 w 1492656"/>
                  <a:gd name="connsiteY0" fmla="*/ 746328 h 1492656"/>
                  <a:gd name="connsiteX1" fmla="*/ 746328 w 1492656"/>
                  <a:gd name="connsiteY1" fmla="*/ 0 h 1492656"/>
                  <a:gd name="connsiteX2" fmla="*/ 1492656 w 1492656"/>
                  <a:gd name="connsiteY2" fmla="*/ 746328 h 1492656"/>
                  <a:gd name="connsiteX3" fmla="*/ 746328 w 1492656"/>
                  <a:gd name="connsiteY3" fmla="*/ 1492656 h 1492656"/>
                  <a:gd name="connsiteX4" fmla="*/ 0 w 1492656"/>
                  <a:gd name="connsiteY4" fmla="*/ 746328 h 1492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2656" h="1492656">
                    <a:moveTo>
                      <a:pt x="0" y="746328"/>
                    </a:moveTo>
                    <a:cubicBezTo>
                      <a:pt x="0" y="334142"/>
                      <a:pt x="334142" y="0"/>
                      <a:pt x="746328" y="0"/>
                    </a:cubicBezTo>
                    <a:cubicBezTo>
                      <a:pt x="1158514" y="0"/>
                      <a:pt x="1492656" y="334142"/>
                      <a:pt x="1492656" y="746328"/>
                    </a:cubicBezTo>
                    <a:cubicBezTo>
                      <a:pt x="1492656" y="1158514"/>
                      <a:pt x="1158514" y="1492656"/>
                      <a:pt x="746328" y="1492656"/>
                    </a:cubicBezTo>
                    <a:cubicBezTo>
                      <a:pt x="334142" y="1492656"/>
                      <a:pt x="0" y="1158514"/>
                      <a:pt x="0" y="746328"/>
                    </a:cubicBezTo>
                    <a:close/>
                  </a:path>
                </a:pathLst>
              </a:custGeom>
              <a:solidFill>
                <a:srgbClr val="00B0F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55424" tIns="255424" rIns="255424" bIns="255424" numCol="1" spcCol="1270" anchor="ctr" anchorCtr="0">
                <a:noAutofit/>
              </a:bodyPr>
              <a:lstStyle/>
              <a:p>
                <a:pPr lvl="0" algn="ctr" defTabSz="1289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900" kern="120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868414" y="3243704"/>
                <a:ext cx="1836003" cy="338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ranklin Gothic Heavy" panose="020B0903020102020204" pitchFamily="34" charset="0"/>
                  </a:rPr>
                  <a:t>FIELD STAFF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7491533" y="3243704"/>
                <a:ext cx="1836002" cy="338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ranklin Gothic Heavy" panose="020B0903020102020204" pitchFamily="34" charset="0"/>
                  </a:rPr>
                  <a:t>INVESTIGATORS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110899" y="5513961"/>
                <a:ext cx="18360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ranklin Gothic Heavy" panose="020B0903020102020204" pitchFamily="34" charset="0"/>
                  </a:rPr>
                  <a:t>ANALYSTS</a:t>
                </a:r>
              </a:p>
            </p:txBody>
          </p:sp>
        </p:grpSp>
        <p:sp>
          <p:nvSpPr>
            <p:cNvPr id="24" name="Freeform 23"/>
            <p:cNvSpPr/>
            <p:nvPr/>
          </p:nvSpPr>
          <p:spPr>
            <a:xfrm>
              <a:off x="5156789" y="2666914"/>
              <a:ext cx="1731252" cy="1695125"/>
            </a:xfrm>
            <a:custGeom>
              <a:avLst/>
              <a:gdLst>
                <a:gd name="connsiteX0" fmla="*/ 0 w 1492656"/>
                <a:gd name="connsiteY0" fmla="*/ 746328 h 1492656"/>
                <a:gd name="connsiteX1" fmla="*/ 746328 w 1492656"/>
                <a:gd name="connsiteY1" fmla="*/ 0 h 1492656"/>
                <a:gd name="connsiteX2" fmla="*/ 1492656 w 1492656"/>
                <a:gd name="connsiteY2" fmla="*/ 746328 h 1492656"/>
                <a:gd name="connsiteX3" fmla="*/ 746328 w 1492656"/>
                <a:gd name="connsiteY3" fmla="*/ 1492656 h 1492656"/>
                <a:gd name="connsiteX4" fmla="*/ 0 w 1492656"/>
                <a:gd name="connsiteY4" fmla="*/ 746328 h 149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2656" h="1492656">
                  <a:moveTo>
                    <a:pt x="0" y="746328"/>
                  </a:moveTo>
                  <a:cubicBezTo>
                    <a:pt x="0" y="334142"/>
                    <a:pt x="334142" y="0"/>
                    <a:pt x="746328" y="0"/>
                  </a:cubicBezTo>
                  <a:cubicBezTo>
                    <a:pt x="1158514" y="0"/>
                    <a:pt x="1492656" y="334142"/>
                    <a:pt x="1492656" y="746328"/>
                  </a:cubicBezTo>
                  <a:cubicBezTo>
                    <a:pt x="1492656" y="1158514"/>
                    <a:pt x="1158514" y="1492656"/>
                    <a:pt x="746328" y="1492656"/>
                  </a:cubicBezTo>
                  <a:cubicBezTo>
                    <a:pt x="334142" y="1492656"/>
                    <a:pt x="0" y="1158514"/>
                    <a:pt x="0" y="746328"/>
                  </a:cubicBez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5424" tIns="255424" rIns="255424" bIns="255424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900" kern="120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152978" y="3214526"/>
              <a:ext cx="17312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Heavy" panose="020B0903020102020204" pitchFamily="34" charset="0"/>
                </a:rPr>
                <a:t>LAW ENFORCEMENT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9835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57300" y="1346200"/>
            <a:ext cx="109347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rgbClr val="92D050"/>
                </a:solidFill>
              </a:rPr>
              <a:t>HOW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7300" y="4008467"/>
            <a:ext cx="10934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CAN </a:t>
            </a:r>
            <a:r>
              <a:rPr lang="en-US" sz="6000" b="1" dirty="0" smtClean="0"/>
              <a:t>VJISS </a:t>
            </a:r>
            <a:r>
              <a:rPr lang="en-US" sz="6000" b="1" dirty="0"/>
              <a:t>HELP?</a:t>
            </a:r>
          </a:p>
        </p:txBody>
      </p:sp>
    </p:spTree>
    <p:extLst>
      <p:ext uri="{BB962C8B-B14F-4D97-AF65-F5344CB8AC3E}">
        <p14:creationId xmlns:p14="http://schemas.microsoft.com/office/powerpoint/2010/main" val="2956386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" y="1807031"/>
            <a:ext cx="121919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>INFORMATION SHARING </a:t>
            </a:r>
            <a:r>
              <a:rPr lang="en-US" sz="7200" b="1" dirty="0">
                <a:solidFill>
                  <a:srgbClr val="92D050"/>
                </a:solidFill>
              </a:rPr>
              <a:t>AND</a:t>
            </a:r>
          </a:p>
          <a:p>
            <a:pPr algn="ctr"/>
            <a:r>
              <a:rPr lang="en-US" sz="7200" b="1" dirty="0"/>
              <a:t>DATA ANALYSIS</a:t>
            </a:r>
          </a:p>
        </p:txBody>
      </p:sp>
    </p:spTree>
    <p:extLst>
      <p:ext uri="{BB962C8B-B14F-4D97-AF65-F5344CB8AC3E}">
        <p14:creationId xmlns:p14="http://schemas.microsoft.com/office/powerpoint/2010/main" val="352814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907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92D050"/>
                </a:solidFill>
              </a:rPr>
              <a:t>SURVEY RESULTS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324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016" y="971857"/>
            <a:ext cx="8253968" cy="49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476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157" y="679572"/>
            <a:ext cx="7409160" cy="555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094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016" y="971857"/>
            <a:ext cx="8253968" cy="49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7084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016" y="489317"/>
            <a:ext cx="8253968" cy="587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879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031" y="579864"/>
            <a:ext cx="6776993" cy="570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059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" y="1472494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92D050"/>
                </a:solidFill>
              </a:rPr>
              <a:t>YOU HAVE QUESTIONS!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92093" y="2941444"/>
            <a:ext cx="105267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4000" dirty="0"/>
              <a:t>What is the top call for service?</a:t>
            </a:r>
          </a:p>
          <a:p>
            <a:pPr marL="742950" indent="-742950">
              <a:buFontTx/>
              <a:buAutoNum type="arabicPeriod"/>
            </a:pPr>
            <a:r>
              <a:rPr lang="en-US" sz="4000" dirty="0"/>
              <a:t>When do most crimes occur?</a:t>
            </a:r>
          </a:p>
          <a:p>
            <a:pPr marL="742950" indent="-742950">
              <a:buFontTx/>
              <a:buAutoNum type="arabicPeriod"/>
            </a:pPr>
            <a:r>
              <a:rPr lang="en-US" sz="4000" dirty="0"/>
              <a:t>Where do most crimes occur?</a:t>
            </a:r>
          </a:p>
          <a:p>
            <a:pPr marL="742950" indent="-742950">
              <a:buFontTx/>
              <a:buAutoNum type="arabicPeriod"/>
            </a:pPr>
            <a:r>
              <a:rPr lang="en-US" sz="4000" dirty="0"/>
              <a:t>Has John Smith been rearrested?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00165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83883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We want to improve VJISS</a:t>
            </a:r>
          </a:p>
          <a:p>
            <a:pPr algn="ctr"/>
            <a:r>
              <a:rPr lang="en-US" sz="6000" b="1" dirty="0"/>
              <a:t>and we need </a:t>
            </a:r>
            <a:r>
              <a:rPr lang="en-US" sz="6000" b="1" u="sng" dirty="0">
                <a:solidFill>
                  <a:srgbClr val="92D050"/>
                </a:solidFill>
              </a:rPr>
              <a:t>your</a:t>
            </a:r>
            <a:r>
              <a:rPr lang="en-US" sz="6000" b="1" dirty="0"/>
              <a:t> help!</a:t>
            </a:r>
            <a:endParaRPr lang="en-US" sz="6000" b="1" dirty="0">
              <a:solidFill>
                <a:srgbClr val="92D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  <a:p>
            <a:fld id="{D57F1E4F-1CFF-5643-939E-02111984F565}" type="slidenum">
              <a:rPr lang="en-US" b="1" smtClean="0"/>
              <a:t>3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690075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" y="1472494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92D050"/>
                </a:solidFill>
              </a:rPr>
              <a:t>VJISS HAS ANSWERS!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2093" y="2941444"/>
            <a:ext cx="105267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4000" dirty="0"/>
              <a:t>Traffic offenses</a:t>
            </a:r>
          </a:p>
          <a:p>
            <a:pPr marL="742950" indent="-742950">
              <a:buAutoNum type="arabicPeriod"/>
            </a:pPr>
            <a:r>
              <a:rPr lang="en-US" sz="4000" dirty="0"/>
              <a:t>Monday between 0900-1700</a:t>
            </a:r>
          </a:p>
          <a:p>
            <a:pPr marL="742950" indent="-742950">
              <a:buFontTx/>
              <a:buAutoNum type="arabicPeriod"/>
            </a:pPr>
            <a:r>
              <a:rPr lang="en-US" sz="4000" dirty="0"/>
              <a:t>Main Street &amp; 1</a:t>
            </a:r>
            <a:r>
              <a:rPr lang="en-US" sz="4000" baseline="30000" dirty="0"/>
              <a:t>st</a:t>
            </a:r>
            <a:r>
              <a:rPr lang="en-US" sz="4000" dirty="0"/>
              <a:t> Avenue</a:t>
            </a:r>
            <a:endParaRPr lang="en-US" sz="4000" b="1" dirty="0"/>
          </a:p>
          <a:p>
            <a:pPr marL="742950" indent="-742950">
              <a:buAutoNum type="arabicPeriod"/>
            </a:pPr>
            <a:r>
              <a:rPr lang="en-US" sz="4000" dirty="0"/>
              <a:t>Yes, yesterday for a traffic offense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2616719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38917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>You just have to pick</a:t>
            </a:r>
          </a:p>
          <a:p>
            <a:pPr algn="ctr"/>
            <a:r>
              <a:rPr lang="en-US" sz="7200" b="1" dirty="0">
                <a:solidFill>
                  <a:srgbClr val="92D050"/>
                </a:solidFill>
              </a:rPr>
              <a:t>the right tool for the job!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  <a:p>
            <a:fld id="{D57F1E4F-1CFF-5643-939E-02111984F565}" type="slidenum">
              <a:rPr lang="en-US" b="1" smtClean="0"/>
              <a:t>31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242996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446" y="659763"/>
            <a:ext cx="8534400" cy="1507067"/>
          </a:xfrm>
        </p:spPr>
        <p:txBody>
          <a:bodyPr/>
          <a:lstStyle/>
          <a:p>
            <a:r>
              <a:rPr lang="en-US" sz="8000" dirty="0">
                <a:solidFill>
                  <a:srgbClr val="92D050"/>
                </a:solidFill>
                <a:latin typeface="Franklin Gothic Heavy" panose="020B0903020102020204" pitchFamily="34" charset="0"/>
              </a:rPr>
              <a:t>SEARCH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46" y="2166830"/>
            <a:ext cx="10072181" cy="3457781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6644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446" y="659763"/>
            <a:ext cx="8534400" cy="1507067"/>
          </a:xfrm>
        </p:spPr>
        <p:txBody>
          <a:bodyPr/>
          <a:lstStyle/>
          <a:p>
            <a:r>
              <a:rPr lang="en-US" sz="8000" dirty="0">
                <a:solidFill>
                  <a:srgbClr val="92D050"/>
                </a:solidFill>
                <a:latin typeface="Franklin Gothic Heavy" panose="020B0903020102020204" pitchFamily="34" charset="0"/>
              </a:rPr>
              <a:t>Can </a:t>
            </a:r>
            <a:r>
              <a:rPr lang="en-US" sz="8000" dirty="0" smtClean="0">
                <a:solidFill>
                  <a:srgbClr val="92D050"/>
                </a:solidFill>
                <a:latin typeface="Franklin Gothic Heavy" panose="020B0903020102020204" pitchFamily="34" charset="0"/>
              </a:rPr>
              <a:t>help…</a:t>
            </a:r>
            <a:endParaRPr lang="en-US" sz="8000" dirty="0">
              <a:solidFill>
                <a:srgbClr val="92D05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92093" y="2305824"/>
            <a:ext cx="105267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4000" dirty="0" smtClean="0"/>
              <a:t>Investigators tracks offenders.</a:t>
            </a:r>
            <a:endParaRPr lang="en-US" sz="4000" dirty="0"/>
          </a:p>
          <a:p>
            <a:pPr marL="742950" indent="-742950">
              <a:lnSpc>
                <a:spcPct val="150000"/>
              </a:lnSpc>
              <a:buFontTx/>
              <a:buAutoNum type="arabicPeriod"/>
            </a:pPr>
            <a:r>
              <a:rPr lang="en-US" sz="4000" dirty="0" smtClean="0"/>
              <a:t>Admin staff assist patrons.</a:t>
            </a:r>
            <a:endParaRPr lang="en-US" sz="4000" dirty="0"/>
          </a:p>
          <a:p>
            <a:pPr marL="742950" indent="-742950">
              <a:lnSpc>
                <a:spcPct val="150000"/>
              </a:lnSpc>
              <a:buFontTx/>
              <a:buAutoNum type="arabicPeriod"/>
            </a:pPr>
            <a:r>
              <a:rPr lang="en-US" sz="4000" dirty="0" smtClean="0"/>
              <a:t>Officers track vehicles.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577157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446" y="659763"/>
            <a:ext cx="8534400" cy="1507067"/>
          </a:xfrm>
        </p:spPr>
        <p:txBody>
          <a:bodyPr/>
          <a:lstStyle/>
          <a:p>
            <a:r>
              <a:rPr lang="en-US" sz="8000" dirty="0">
                <a:solidFill>
                  <a:srgbClr val="92D050"/>
                </a:solidFill>
                <a:latin typeface="Franklin Gothic Heavy" panose="020B0903020102020204" pitchFamily="34" charset="0"/>
              </a:rPr>
              <a:t>ALERT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46" y="2166830"/>
            <a:ext cx="10143622" cy="3871813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006385" y="2863695"/>
            <a:ext cx="1580375" cy="1136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61684" y="4594612"/>
            <a:ext cx="817136" cy="1446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37317" y="4393889"/>
            <a:ext cx="1422400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11661" y="5573503"/>
            <a:ext cx="762000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664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446" y="659763"/>
            <a:ext cx="8534400" cy="1507067"/>
          </a:xfrm>
        </p:spPr>
        <p:txBody>
          <a:bodyPr/>
          <a:lstStyle/>
          <a:p>
            <a:r>
              <a:rPr lang="en-US" sz="8000" dirty="0">
                <a:solidFill>
                  <a:srgbClr val="92D050"/>
                </a:solidFill>
                <a:latin typeface="Franklin Gothic Heavy" panose="020B0903020102020204" pitchFamily="34" charset="0"/>
              </a:rPr>
              <a:t>Can </a:t>
            </a:r>
            <a:r>
              <a:rPr lang="en-US" sz="8000" dirty="0" smtClean="0">
                <a:solidFill>
                  <a:srgbClr val="92D050"/>
                </a:solidFill>
                <a:latin typeface="Franklin Gothic Heavy" panose="020B0903020102020204" pitchFamily="34" charset="0"/>
              </a:rPr>
              <a:t>help…</a:t>
            </a:r>
            <a:endParaRPr lang="en-US" sz="8000" dirty="0">
              <a:solidFill>
                <a:srgbClr val="92D05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2093" y="2305824"/>
            <a:ext cx="106777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4000" dirty="0" smtClean="0"/>
              <a:t>Investigators </a:t>
            </a:r>
            <a:r>
              <a:rPr lang="en-US" sz="4000" dirty="0" smtClean="0"/>
              <a:t>with a </a:t>
            </a:r>
            <a:r>
              <a:rPr lang="en-US" sz="4000" dirty="0" smtClean="0"/>
              <a:t>case.</a:t>
            </a:r>
            <a:endParaRPr lang="en-US" sz="4000" dirty="0"/>
          </a:p>
          <a:p>
            <a:pPr marL="742950" indent="-742950">
              <a:lnSpc>
                <a:spcPct val="150000"/>
              </a:lnSpc>
              <a:buFontTx/>
              <a:buAutoNum type="arabicPeriod"/>
            </a:pPr>
            <a:r>
              <a:rPr lang="en-US" sz="4000" dirty="0" smtClean="0"/>
              <a:t>Undercover operations </a:t>
            </a:r>
            <a:r>
              <a:rPr lang="en-US" sz="4000" dirty="0" smtClean="0"/>
              <a:t>track officers.</a:t>
            </a:r>
            <a:endParaRPr lang="en-US" sz="4000" dirty="0"/>
          </a:p>
          <a:p>
            <a:pPr marL="742950" indent="-742950">
              <a:lnSpc>
                <a:spcPct val="150000"/>
              </a:lnSpc>
              <a:buFontTx/>
              <a:buAutoNum type="arabicPeriod"/>
            </a:pPr>
            <a:r>
              <a:rPr lang="en-US" sz="4000" dirty="0" smtClean="0"/>
              <a:t>Child protective services track parents.</a:t>
            </a:r>
            <a:endParaRPr lang="en-US" sz="4000" dirty="0"/>
          </a:p>
          <a:p>
            <a:pPr marL="742950" indent="-742950">
              <a:lnSpc>
                <a:spcPct val="150000"/>
              </a:lnSpc>
              <a:buFontTx/>
              <a:buAutoNum type="arabicPeriod"/>
            </a:pPr>
            <a:r>
              <a:rPr lang="en-US" sz="4000" dirty="0" smtClean="0"/>
              <a:t>Parole/</a:t>
            </a:r>
            <a:r>
              <a:rPr lang="en-US" sz="4000" dirty="0" err="1" smtClean="0"/>
              <a:t>prob</a:t>
            </a:r>
            <a:r>
              <a:rPr lang="en-US" sz="4000" dirty="0" smtClean="0"/>
              <a:t> agents track offenders.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653116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46" y="2280376"/>
            <a:ext cx="9842550" cy="3317536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36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6446" y="659763"/>
            <a:ext cx="8534400" cy="15070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srgbClr val="92D050"/>
                </a:solidFill>
                <a:latin typeface="Franklin Gothic Heavy" panose="020B0903020102020204" pitchFamily="34" charset="0"/>
              </a:rPr>
              <a:t>ANALYZE</a:t>
            </a:r>
          </a:p>
        </p:txBody>
      </p:sp>
    </p:spTree>
    <p:extLst>
      <p:ext uri="{BB962C8B-B14F-4D97-AF65-F5344CB8AC3E}">
        <p14:creationId xmlns:p14="http://schemas.microsoft.com/office/powerpoint/2010/main" val="33150681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446" y="659763"/>
            <a:ext cx="8534400" cy="1507067"/>
          </a:xfrm>
        </p:spPr>
        <p:txBody>
          <a:bodyPr/>
          <a:lstStyle/>
          <a:p>
            <a:r>
              <a:rPr lang="en-US" sz="8000" dirty="0">
                <a:solidFill>
                  <a:srgbClr val="92D050"/>
                </a:solidFill>
                <a:latin typeface="Franklin Gothic Heavy" panose="020B0903020102020204" pitchFamily="34" charset="0"/>
              </a:rPr>
              <a:t>Can </a:t>
            </a:r>
            <a:r>
              <a:rPr lang="en-US" sz="8000" dirty="0" smtClean="0">
                <a:solidFill>
                  <a:srgbClr val="92D050"/>
                </a:solidFill>
                <a:latin typeface="Franklin Gothic Heavy" panose="020B0903020102020204" pitchFamily="34" charset="0"/>
              </a:rPr>
              <a:t>help…</a:t>
            </a:r>
            <a:endParaRPr lang="en-US" sz="8000" dirty="0">
              <a:solidFill>
                <a:srgbClr val="92D05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2093" y="2305824"/>
            <a:ext cx="105267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4000" dirty="0" smtClean="0"/>
              <a:t>Executives track calls for service.</a:t>
            </a:r>
            <a:endParaRPr lang="en-US" sz="4000" dirty="0"/>
          </a:p>
          <a:p>
            <a:pPr marL="742950" indent="-742950">
              <a:lnSpc>
                <a:spcPct val="150000"/>
              </a:lnSpc>
              <a:buFontTx/>
              <a:buAutoNum type="arabicPeriod"/>
            </a:pPr>
            <a:r>
              <a:rPr lang="en-US" sz="4000" dirty="0" smtClean="0"/>
              <a:t>Analysts track crime rates.</a:t>
            </a:r>
            <a:endParaRPr lang="en-US" sz="4000" dirty="0"/>
          </a:p>
          <a:p>
            <a:pPr marL="742950" indent="-742950">
              <a:lnSpc>
                <a:spcPct val="150000"/>
              </a:lnSpc>
              <a:buFontTx/>
              <a:buAutoNum type="arabicPeriod"/>
            </a:pPr>
            <a:r>
              <a:rPr lang="en-US" sz="4000" dirty="0" smtClean="0"/>
              <a:t>Patrol commanders target resources.</a:t>
            </a:r>
          </a:p>
          <a:p>
            <a:pPr marL="742950" indent="-742950">
              <a:lnSpc>
                <a:spcPct val="150000"/>
              </a:lnSpc>
              <a:buFontTx/>
              <a:buAutoNum type="arabicPeriod"/>
            </a:pPr>
            <a:r>
              <a:rPr lang="en-US" sz="4000" dirty="0" smtClean="0"/>
              <a:t>Researchers track recidivism rates.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42047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143" y="2041404"/>
            <a:ext cx="8181005" cy="371943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38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96446" y="659763"/>
            <a:ext cx="8534400" cy="1507067"/>
          </a:xfrm>
        </p:spPr>
        <p:txBody>
          <a:bodyPr/>
          <a:lstStyle/>
          <a:p>
            <a:r>
              <a:rPr lang="en-US" sz="8000" dirty="0">
                <a:solidFill>
                  <a:srgbClr val="92D050"/>
                </a:solidFill>
                <a:latin typeface="Franklin Gothic Heavy" panose="020B0903020102020204" pitchFamily="34" charset="0"/>
              </a:rPr>
              <a:t>MAP</a:t>
            </a:r>
          </a:p>
        </p:txBody>
      </p:sp>
    </p:spTree>
    <p:extLst>
      <p:ext uri="{BB962C8B-B14F-4D97-AF65-F5344CB8AC3E}">
        <p14:creationId xmlns:p14="http://schemas.microsoft.com/office/powerpoint/2010/main" val="3569922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446" y="659763"/>
            <a:ext cx="8534400" cy="1507067"/>
          </a:xfrm>
        </p:spPr>
        <p:txBody>
          <a:bodyPr/>
          <a:lstStyle/>
          <a:p>
            <a:r>
              <a:rPr lang="en-US" sz="8000" dirty="0">
                <a:solidFill>
                  <a:srgbClr val="92D050"/>
                </a:solidFill>
                <a:latin typeface="Franklin Gothic Heavy" panose="020B0903020102020204" pitchFamily="34" charset="0"/>
              </a:rPr>
              <a:t>Can </a:t>
            </a:r>
            <a:r>
              <a:rPr lang="en-US" sz="8000" dirty="0" smtClean="0">
                <a:solidFill>
                  <a:srgbClr val="92D050"/>
                </a:solidFill>
                <a:latin typeface="Franklin Gothic Heavy" panose="020B0903020102020204" pitchFamily="34" charset="0"/>
              </a:rPr>
              <a:t>help…</a:t>
            </a:r>
            <a:endParaRPr lang="en-US" sz="8000" dirty="0">
              <a:solidFill>
                <a:srgbClr val="92D05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2093" y="2305824"/>
            <a:ext cx="105267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4000" dirty="0" smtClean="0"/>
              <a:t>Executives map crimes by types.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4000" dirty="0" smtClean="0"/>
              <a:t>Executives identify hot spots.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4000" dirty="0" smtClean="0"/>
              <a:t>Analysts identify crime trends by location.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97952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83883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The Vermont justice system </a:t>
            </a:r>
            <a:r>
              <a:rPr lang="en-US" sz="6000" b="1" u="sng" dirty="0">
                <a:solidFill>
                  <a:srgbClr val="92D050"/>
                </a:solidFill>
              </a:rPr>
              <a:t>begins</a:t>
            </a:r>
            <a:r>
              <a:rPr lang="en-US" sz="6000" b="1" dirty="0"/>
              <a:t> with law enforcement.</a:t>
            </a:r>
            <a:endParaRPr lang="en-US" sz="6000" b="1" dirty="0">
              <a:solidFill>
                <a:srgbClr val="92D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  <a:p>
            <a:fld id="{D57F1E4F-1CFF-5643-939E-02111984F565}" type="slidenum">
              <a:rPr lang="en-US" b="1" smtClean="0"/>
              <a:t>4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978575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17600" y="2235200"/>
            <a:ext cx="9817100" cy="367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395" y="3162018"/>
            <a:ext cx="2581573" cy="18166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836" y="3204751"/>
            <a:ext cx="2360428" cy="1816664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604636" y="3297825"/>
            <a:ext cx="3269364" cy="1630057"/>
          </a:xfrm>
          <a:prstGeom prst="rightArrow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68136" y="3789918"/>
            <a:ext cx="2697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01234567890123456789123456789123456789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21552" y="4898969"/>
            <a:ext cx="158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Police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26594" y="4840203"/>
            <a:ext cx="158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Courts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40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96446" y="659763"/>
            <a:ext cx="8534400" cy="1507067"/>
          </a:xfrm>
        </p:spPr>
        <p:txBody>
          <a:bodyPr/>
          <a:lstStyle/>
          <a:p>
            <a:r>
              <a:rPr lang="en-US" sz="8000" dirty="0">
                <a:solidFill>
                  <a:srgbClr val="92D050"/>
                </a:solidFill>
                <a:latin typeface="Franklin Gothic Heavy" panose="020B0903020102020204" pitchFamily="34" charset="0"/>
              </a:rPr>
              <a:t>EXCHANGE</a:t>
            </a:r>
          </a:p>
        </p:txBody>
      </p:sp>
    </p:spTree>
    <p:extLst>
      <p:ext uri="{BB962C8B-B14F-4D97-AF65-F5344CB8AC3E}">
        <p14:creationId xmlns:p14="http://schemas.microsoft.com/office/powerpoint/2010/main" val="30041918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446" y="659763"/>
            <a:ext cx="8534400" cy="1507067"/>
          </a:xfrm>
        </p:spPr>
        <p:txBody>
          <a:bodyPr/>
          <a:lstStyle/>
          <a:p>
            <a:r>
              <a:rPr lang="en-US" sz="8000" dirty="0">
                <a:solidFill>
                  <a:srgbClr val="92D050"/>
                </a:solidFill>
                <a:latin typeface="Franklin Gothic Heavy" panose="020B0903020102020204" pitchFamily="34" charset="0"/>
              </a:rPr>
              <a:t>Can </a:t>
            </a:r>
            <a:r>
              <a:rPr lang="en-US" sz="8000" dirty="0" smtClean="0">
                <a:solidFill>
                  <a:srgbClr val="92D050"/>
                </a:solidFill>
                <a:latin typeface="Franklin Gothic Heavy" panose="020B0903020102020204" pitchFamily="34" charset="0"/>
              </a:rPr>
              <a:t>help…</a:t>
            </a:r>
            <a:endParaRPr lang="en-US" sz="8000" dirty="0">
              <a:solidFill>
                <a:srgbClr val="92D05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2093" y="2305824"/>
            <a:ext cx="105267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4000" dirty="0" smtClean="0"/>
              <a:t>Law enforcement push data to courts.</a:t>
            </a:r>
            <a:endParaRPr lang="en-US" sz="4000" dirty="0"/>
          </a:p>
          <a:p>
            <a:pPr marL="742950" indent="-742950">
              <a:lnSpc>
                <a:spcPct val="150000"/>
              </a:lnSpc>
              <a:buFontTx/>
              <a:buAutoNum type="arabicPeriod"/>
            </a:pPr>
            <a:r>
              <a:rPr lang="en-US" sz="4000" dirty="0" smtClean="0"/>
              <a:t>Courts push data to law enforcement.</a:t>
            </a:r>
            <a:endParaRPr lang="en-US" sz="4000" dirty="0"/>
          </a:p>
          <a:p>
            <a:pPr marL="742950" indent="-742950">
              <a:lnSpc>
                <a:spcPct val="150000"/>
              </a:lnSpc>
              <a:buFontTx/>
              <a:buAutoNum type="arabicPeriod"/>
            </a:pPr>
            <a:r>
              <a:rPr lang="en-US" sz="4000" dirty="0" smtClean="0"/>
              <a:t>Pretrial services pull data from law </a:t>
            </a:r>
            <a:r>
              <a:rPr lang="en-US" sz="4000" dirty="0" smtClean="0"/>
              <a:t>enforcement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798750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413000"/>
            <a:ext cx="12192000" cy="18415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62518"/>
            <a:ext cx="12191999" cy="1400530"/>
          </a:xfrm>
        </p:spPr>
        <p:txBody>
          <a:bodyPr/>
          <a:lstStyle/>
          <a:p>
            <a:pPr algn="ctr"/>
            <a:r>
              <a:rPr lang="en-US" sz="8000" dirty="0">
                <a:solidFill>
                  <a:schemeClr val="bg2">
                    <a:lumMod val="75000"/>
                  </a:schemeClr>
                </a:solidFill>
                <a:latin typeface="Franklin Gothic Heavy" panose="020B0903020102020204" pitchFamily="34" charset="0"/>
              </a:rPr>
              <a:t>EXERCISE #1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7083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5179" y="1912060"/>
            <a:ext cx="2884177" cy="1165676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rgbClr val="92D050"/>
                </a:solidFill>
                <a:latin typeface="Franklin Gothic Heavy" panose="020B0903020102020204" pitchFamily="34" charset="0"/>
              </a:rPr>
              <a:t>VJISS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57256" y="2185639"/>
            <a:ext cx="7589993" cy="317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0" dirty="0">
                <a:latin typeface="Franklin Gothic Heavy" panose="020B0903020102020204" pitchFamily="34" charset="0"/>
              </a:rPr>
              <a:t>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9300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413000"/>
            <a:ext cx="12192000" cy="18415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62518"/>
            <a:ext cx="12191999" cy="1400530"/>
          </a:xfrm>
        </p:spPr>
        <p:txBody>
          <a:bodyPr/>
          <a:lstStyle/>
          <a:p>
            <a:pPr algn="ctr"/>
            <a:r>
              <a:rPr lang="en-US" sz="8000" dirty="0">
                <a:solidFill>
                  <a:schemeClr val="bg2">
                    <a:lumMod val="75000"/>
                  </a:schemeClr>
                </a:solidFill>
                <a:latin typeface="Franklin Gothic Heavy" panose="020B0903020102020204" pitchFamily="34" charset="0"/>
              </a:rPr>
              <a:t>EXERCISE #2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6754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1523" y="1912060"/>
            <a:ext cx="2884177" cy="1165676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rgbClr val="92D050"/>
                </a:solidFill>
                <a:latin typeface="Franklin Gothic Heavy" panose="020B0903020102020204" pitchFamily="34" charset="0"/>
              </a:rPr>
              <a:t>VJISS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293601" y="2185639"/>
            <a:ext cx="5950764" cy="317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0" dirty="0">
                <a:latin typeface="Franklin Gothic Heavy" panose="020B0903020102020204" pitchFamily="34" charset="0"/>
              </a:rPr>
              <a:t>ALERT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8515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413000"/>
            <a:ext cx="12192000" cy="18415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62518"/>
            <a:ext cx="12191999" cy="1400530"/>
          </a:xfrm>
        </p:spPr>
        <p:txBody>
          <a:bodyPr/>
          <a:lstStyle/>
          <a:p>
            <a:pPr algn="ctr"/>
            <a:r>
              <a:rPr lang="en-US" sz="8000" dirty="0">
                <a:solidFill>
                  <a:schemeClr val="bg2">
                    <a:lumMod val="75000"/>
                  </a:schemeClr>
                </a:solidFill>
                <a:latin typeface="Franklin Gothic Heavy" panose="020B0903020102020204" pitchFamily="34" charset="0"/>
              </a:rPr>
              <a:t>EXERCISE #3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1854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3732" y="1912060"/>
            <a:ext cx="2884177" cy="1165676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rgbClr val="92D050"/>
                </a:solidFill>
                <a:latin typeface="Franklin Gothic Heavy" panose="020B0903020102020204" pitchFamily="34" charset="0"/>
              </a:rPr>
              <a:t>VJISS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055810" y="2185639"/>
            <a:ext cx="8437486" cy="317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0" dirty="0">
                <a:latin typeface="Franklin Gothic Heavy" panose="020B0903020102020204" pitchFamily="34" charset="0"/>
              </a:rPr>
              <a:t>ANALYZE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5488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413000"/>
            <a:ext cx="12192000" cy="18415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62518"/>
            <a:ext cx="12191999" cy="1400530"/>
          </a:xfrm>
        </p:spPr>
        <p:txBody>
          <a:bodyPr/>
          <a:lstStyle/>
          <a:p>
            <a:pPr algn="ctr"/>
            <a:r>
              <a:rPr lang="en-US" sz="8000" dirty="0">
                <a:solidFill>
                  <a:schemeClr val="bg2">
                    <a:lumMod val="75000"/>
                  </a:schemeClr>
                </a:solidFill>
                <a:latin typeface="Franklin Gothic Heavy" panose="020B0903020102020204" pitchFamily="34" charset="0"/>
              </a:rPr>
              <a:t>EXERCISE #4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8439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983" y="1912060"/>
            <a:ext cx="2884177" cy="1165676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rgbClr val="92D050"/>
                </a:solidFill>
                <a:latin typeface="Franklin Gothic Heavy" panose="020B0903020102020204" pitchFamily="34" charset="0"/>
              </a:rPr>
              <a:t>VJISS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918060" y="2185639"/>
            <a:ext cx="4389593" cy="317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0" dirty="0">
                <a:latin typeface="Franklin Gothic Heavy" panose="020B0903020102020204" pitchFamily="34" charset="0"/>
              </a:rPr>
              <a:t>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131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80773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VERMONT JUSTICE SYSTEM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51571" y="3244649"/>
            <a:ext cx="1728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Law Enforcement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77421" y="3521648"/>
            <a:ext cx="153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Prosecution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83996" y="3244649"/>
            <a:ext cx="1208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Pretrial Services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90055" y="3514952"/>
            <a:ext cx="1360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Court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82472" y="3514244"/>
            <a:ext cx="1538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Corrections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251801" y="3244649"/>
            <a:ext cx="1263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Probation</a:t>
            </a:r>
          </a:p>
          <a:p>
            <a:r>
              <a:rPr lang="en-US" b="1" dirty="0"/>
              <a:t>&amp; Parole</a:t>
            </a:r>
          </a:p>
        </p:txBody>
      </p:sp>
      <p:sp>
        <p:nvSpPr>
          <p:cNvPr id="3" name="Chevron 2"/>
          <p:cNvSpPr/>
          <p:nvPr/>
        </p:nvSpPr>
        <p:spPr>
          <a:xfrm>
            <a:off x="1033350" y="3884284"/>
            <a:ext cx="1984918" cy="1148575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2661425" y="3884288"/>
            <a:ext cx="1984918" cy="1148575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4285784" y="3884996"/>
            <a:ext cx="1984918" cy="1148575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hevron 20"/>
          <p:cNvSpPr/>
          <p:nvPr/>
        </p:nvSpPr>
        <p:spPr>
          <a:xfrm>
            <a:off x="5898989" y="3884284"/>
            <a:ext cx="1984918" cy="1148575"/>
          </a:xfrm>
          <a:prstGeom prst="chevr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7523348" y="3890980"/>
            <a:ext cx="1984918" cy="1148575"/>
          </a:xfrm>
          <a:prstGeom prst="chevron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9170009" y="3890980"/>
            <a:ext cx="1984918" cy="1148575"/>
          </a:xfrm>
          <a:prstGeom prst="chevron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2033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294054"/>
            <a:ext cx="12192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solidFill>
                  <a:srgbClr val="92D050"/>
                </a:solidFill>
                <a:latin typeface="Franklin Gothic Heavy" panose="020B0903020102020204" pitchFamily="34" charset="0"/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22967365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03356" y="821798"/>
            <a:ext cx="9185311" cy="4925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5400" dirty="0" smtClean="0">
                <a:latin typeface="Franklin Gothic Heavy" panose="020B0903020102020204" pitchFamily="34" charset="0"/>
              </a:rPr>
              <a:t>Follow-Up Survey</a:t>
            </a:r>
            <a:endParaRPr lang="en-US" sz="5400" dirty="0">
              <a:latin typeface="Franklin Gothic Heavy" panose="020B0903020102020204" pitchFamily="34" charset="0"/>
            </a:endParaRPr>
          </a:p>
          <a:p>
            <a:pPr marL="742950" indent="-742950">
              <a:lnSpc>
                <a:spcPct val="150000"/>
              </a:lnSpc>
              <a:buFontTx/>
              <a:buAutoNum type="arabicPeriod"/>
            </a:pPr>
            <a:r>
              <a:rPr lang="en-US" sz="5400" dirty="0" smtClean="0">
                <a:latin typeface="Franklin Gothic Heavy" panose="020B0903020102020204" pitchFamily="34" charset="0"/>
              </a:rPr>
              <a:t>Prioritize Projects</a:t>
            </a:r>
            <a:endParaRPr lang="en-US" sz="5400" dirty="0">
              <a:latin typeface="Franklin Gothic Heavy" panose="020B0903020102020204" pitchFamily="34" charset="0"/>
            </a:endParaRPr>
          </a:p>
          <a:p>
            <a:pPr marL="742950" indent="-742950">
              <a:lnSpc>
                <a:spcPct val="150000"/>
              </a:lnSpc>
              <a:buFontTx/>
              <a:buAutoNum type="arabicPeriod"/>
            </a:pPr>
            <a:r>
              <a:rPr lang="en-US" sz="5400" dirty="0" smtClean="0">
                <a:latin typeface="Franklin Gothic Heavy" panose="020B0903020102020204" pitchFamily="34" charset="0"/>
              </a:rPr>
              <a:t>VJISS Workgroup</a:t>
            </a:r>
            <a:endParaRPr lang="en-US" sz="5400" dirty="0">
              <a:latin typeface="Franklin Gothic Heavy" panose="020B0903020102020204" pitchFamily="34" charset="0"/>
            </a:endParaRPr>
          </a:p>
          <a:p>
            <a:pPr marL="742950" indent="-742950">
              <a:lnSpc>
                <a:spcPct val="150000"/>
              </a:lnSpc>
              <a:buFontTx/>
              <a:buAutoNum type="arabicPeriod"/>
            </a:pPr>
            <a:r>
              <a:rPr lang="en-US" sz="5400" dirty="0" smtClean="0">
                <a:latin typeface="Franklin Gothic Heavy" panose="020B0903020102020204" pitchFamily="34" charset="0"/>
              </a:rPr>
              <a:t>VJISS Newsletter</a:t>
            </a:r>
            <a:endParaRPr lang="en-US" sz="5400" b="1" dirty="0"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2115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2166" y="1807031"/>
            <a:ext cx="109677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92D050"/>
                </a:solidFill>
                <a:latin typeface="Franklin Gothic Heavy" panose="020B0903020102020204" pitchFamily="34" charset="0"/>
              </a:rPr>
              <a:t>HOW CAN WE SPREAD THE WORD?</a:t>
            </a:r>
          </a:p>
        </p:txBody>
      </p:sp>
    </p:spTree>
    <p:extLst>
      <p:ext uri="{BB962C8B-B14F-4D97-AF65-F5344CB8AC3E}">
        <p14:creationId xmlns:p14="http://schemas.microsoft.com/office/powerpoint/2010/main" val="7248411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875" y="925721"/>
            <a:ext cx="3174603" cy="29079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6633" y="3833657"/>
            <a:ext cx="12192000" cy="1307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 smtClean="0">
                <a:latin typeface="Franklin Gothic Heavy" panose="020B0903020102020204" pitchFamily="34" charset="0"/>
              </a:rPr>
              <a:t>www.dps.vermont.gov/vjiss</a:t>
            </a:r>
            <a:endParaRPr lang="en-US" sz="6000" dirty="0"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7434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446" y="659763"/>
            <a:ext cx="8534400" cy="1507067"/>
          </a:xfrm>
        </p:spPr>
        <p:txBody>
          <a:bodyPr/>
          <a:lstStyle/>
          <a:p>
            <a:r>
              <a:rPr lang="en-US" sz="8000" dirty="0">
                <a:solidFill>
                  <a:schemeClr val="tx1"/>
                </a:solidFill>
                <a:latin typeface="Franklin Gothic Heavy" panose="020B0903020102020204" pitchFamily="34" charset="0"/>
              </a:rPr>
              <a:t>Contact Info…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53630" y="2606907"/>
            <a:ext cx="73263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Kristi Waits</a:t>
            </a:r>
          </a:p>
          <a:p>
            <a:r>
              <a:rPr lang="en-US" sz="4000" dirty="0"/>
              <a:t>Department of Public Safety</a:t>
            </a:r>
          </a:p>
          <a:p>
            <a:r>
              <a:rPr lang="en-US" sz="4000" dirty="0"/>
              <a:t>Project Manager</a:t>
            </a:r>
          </a:p>
          <a:p>
            <a:r>
              <a:rPr lang="en-US" sz="4000" dirty="0">
                <a:solidFill>
                  <a:srgbClr val="92D050"/>
                </a:solidFill>
                <a:hlinkClick r:id="rId2"/>
              </a:rPr>
              <a:t>kristi.waits@vermont.gov</a:t>
            </a:r>
            <a:endParaRPr lang="en-US" sz="4000" dirty="0">
              <a:solidFill>
                <a:srgbClr val="92D050"/>
              </a:solidFill>
            </a:endParaRPr>
          </a:p>
          <a:p>
            <a:r>
              <a:rPr lang="en-US" sz="4000" dirty="0"/>
              <a:t>802-241-5397</a:t>
            </a:r>
          </a:p>
        </p:txBody>
      </p:sp>
    </p:spTree>
    <p:extLst>
      <p:ext uri="{BB962C8B-B14F-4D97-AF65-F5344CB8AC3E}">
        <p14:creationId xmlns:p14="http://schemas.microsoft.com/office/powerpoint/2010/main" val="1252416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907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92D050"/>
                </a:solidFill>
              </a:rPr>
              <a:t>SURVEY RESULTS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964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016" y="819476"/>
            <a:ext cx="8253968" cy="5219047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119479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016" y="971857"/>
            <a:ext cx="8253968" cy="4914286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673687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016" y="971857"/>
            <a:ext cx="8253968" cy="4914286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7145542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4960</TotalTime>
  <Words>475</Words>
  <Application>Microsoft Office PowerPoint</Application>
  <PresentationFormat>Widescreen</PresentationFormat>
  <Paragraphs>199</Paragraphs>
  <Slides>54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0" baseType="lpstr">
      <vt:lpstr>Arial</vt:lpstr>
      <vt:lpstr>Calibri</vt:lpstr>
      <vt:lpstr>Century Gothic</vt:lpstr>
      <vt:lpstr>Franklin Gothic Heavy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SEARCH</vt:lpstr>
      <vt:lpstr>Can help…</vt:lpstr>
      <vt:lpstr>ALERT</vt:lpstr>
      <vt:lpstr>Can help…</vt:lpstr>
      <vt:lpstr>PowerPoint Presentation</vt:lpstr>
      <vt:lpstr>Can help…</vt:lpstr>
      <vt:lpstr>MAP</vt:lpstr>
      <vt:lpstr>Can help…</vt:lpstr>
      <vt:lpstr>EXCHANGE</vt:lpstr>
      <vt:lpstr>Can help…</vt:lpstr>
      <vt:lpstr>EXERCISE #1</vt:lpstr>
      <vt:lpstr>VJISS</vt:lpstr>
      <vt:lpstr>EXERCISE #2</vt:lpstr>
      <vt:lpstr>VJISS</vt:lpstr>
      <vt:lpstr>EXERCISE #3</vt:lpstr>
      <vt:lpstr>VJISS</vt:lpstr>
      <vt:lpstr>EXERCISE #4</vt:lpstr>
      <vt:lpstr>VJISS</vt:lpstr>
      <vt:lpstr>PowerPoint Presentation</vt:lpstr>
      <vt:lpstr>PowerPoint Presentation</vt:lpstr>
      <vt:lpstr>PowerPoint Presentation</vt:lpstr>
      <vt:lpstr>PowerPoint Presentation</vt:lpstr>
      <vt:lpstr>Contact Info…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VJIC</dc:title>
  <dc:creator>Waits, Kristi D.</dc:creator>
  <cp:lastModifiedBy>Waits, Kristi D.</cp:lastModifiedBy>
  <cp:revision>163</cp:revision>
  <dcterms:created xsi:type="dcterms:W3CDTF">2016-05-20T12:41:29Z</dcterms:created>
  <dcterms:modified xsi:type="dcterms:W3CDTF">2017-02-17T17:41:34Z</dcterms:modified>
</cp:coreProperties>
</file>